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9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5" r:id="rId2"/>
    <p:sldMasterId id="2147483668" r:id="rId3"/>
    <p:sldMasterId id="2147483676" r:id="rId4"/>
    <p:sldMasterId id="2147483697" r:id="rId5"/>
    <p:sldMasterId id="2147483729" r:id="rId6"/>
    <p:sldMasterId id="2147483749" r:id="rId7"/>
    <p:sldMasterId id="2147483751" r:id="rId8"/>
    <p:sldMasterId id="2147483767" r:id="rId9"/>
    <p:sldMasterId id="2147483775" r:id="rId10"/>
    <p:sldMasterId id="2147483787" r:id="rId11"/>
    <p:sldMasterId id="2147483799" r:id="rId12"/>
  </p:sldMasterIdLst>
  <p:notesMasterIdLst>
    <p:notesMasterId r:id="rId74"/>
  </p:notesMasterIdLst>
  <p:handoutMasterIdLst>
    <p:handoutMasterId r:id="rId75"/>
  </p:handoutMasterIdLst>
  <p:sldIdLst>
    <p:sldId id="647" r:id="rId13"/>
    <p:sldId id="700" r:id="rId14"/>
    <p:sldId id="805" r:id="rId15"/>
    <p:sldId id="815" r:id="rId16"/>
    <p:sldId id="807" r:id="rId17"/>
    <p:sldId id="808" r:id="rId18"/>
    <p:sldId id="809" r:id="rId19"/>
    <p:sldId id="810" r:id="rId20"/>
    <p:sldId id="655" r:id="rId21"/>
    <p:sldId id="656" r:id="rId22"/>
    <p:sldId id="782" r:id="rId23"/>
    <p:sldId id="816" r:id="rId24"/>
    <p:sldId id="811" r:id="rId25"/>
    <p:sldId id="812" r:id="rId26"/>
    <p:sldId id="671" r:id="rId27"/>
    <p:sldId id="669" r:id="rId28"/>
    <p:sldId id="672" r:id="rId29"/>
    <p:sldId id="675" r:id="rId30"/>
    <p:sldId id="793" r:id="rId31"/>
    <p:sldId id="780" r:id="rId32"/>
    <p:sldId id="821" r:id="rId33"/>
    <p:sldId id="684" r:id="rId34"/>
    <p:sldId id="822" r:id="rId35"/>
    <p:sldId id="686" r:id="rId36"/>
    <p:sldId id="680" r:id="rId37"/>
    <p:sldId id="781" r:id="rId38"/>
    <p:sldId id="802" r:id="rId39"/>
    <p:sldId id="692" r:id="rId40"/>
    <p:sldId id="803" r:id="rId41"/>
    <p:sldId id="738" r:id="rId42"/>
    <p:sldId id="824" r:id="rId43"/>
    <p:sldId id="825" r:id="rId44"/>
    <p:sldId id="797" r:id="rId45"/>
    <p:sldId id="757" r:id="rId46"/>
    <p:sldId id="827" r:id="rId47"/>
    <p:sldId id="835" r:id="rId48"/>
    <p:sldId id="834" r:id="rId49"/>
    <p:sldId id="828" r:id="rId50"/>
    <p:sldId id="829" r:id="rId51"/>
    <p:sldId id="831" r:id="rId52"/>
    <p:sldId id="832" r:id="rId53"/>
    <p:sldId id="833" r:id="rId54"/>
    <p:sldId id="804" r:id="rId55"/>
    <p:sldId id="846" r:id="rId56"/>
    <p:sldId id="836" r:id="rId57"/>
    <p:sldId id="847" r:id="rId58"/>
    <p:sldId id="848" r:id="rId59"/>
    <p:sldId id="850" r:id="rId60"/>
    <p:sldId id="849" r:id="rId61"/>
    <p:sldId id="839" r:id="rId62"/>
    <p:sldId id="840" r:id="rId63"/>
    <p:sldId id="851" r:id="rId64"/>
    <p:sldId id="713" r:id="rId65"/>
    <p:sldId id="714" r:id="rId66"/>
    <p:sldId id="813" r:id="rId67"/>
    <p:sldId id="715" r:id="rId68"/>
    <p:sldId id="723" r:id="rId69"/>
    <p:sldId id="724" r:id="rId70"/>
    <p:sldId id="841" r:id="rId71"/>
    <p:sldId id="814" r:id="rId72"/>
    <p:sldId id="837" r:id="rId7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1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fano Sanvito" initials="SS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6FA"/>
    <a:srgbClr val="FFFFFF"/>
    <a:srgbClr val="00FF00"/>
    <a:srgbClr val="FF0000"/>
    <a:srgbClr val="8886C0"/>
    <a:srgbClr val="69C1F0"/>
    <a:srgbClr val="91CFC8"/>
    <a:srgbClr val="E0CF56"/>
    <a:srgbClr val="777777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9" autoAdjust="0"/>
    <p:restoredTop sz="78636" autoAdjust="0"/>
  </p:normalViewPr>
  <p:slideViewPr>
    <p:cSldViewPr snapToGrid="0">
      <p:cViewPr varScale="1">
        <p:scale>
          <a:sx n="58" d="100"/>
          <a:sy n="58" d="100"/>
        </p:scale>
        <p:origin x="1572" y="78"/>
      </p:cViewPr>
      <p:guideLst>
        <p:guide orient="horz" pos="-1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-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4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7" Type="http://schemas.openxmlformats.org/officeDocument/2006/relationships/image" Target="../media/image125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6" Type="http://schemas.openxmlformats.org/officeDocument/2006/relationships/image" Target="../media/image124.wmf"/><Relationship Id="rId5" Type="http://schemas.openxmlformats.org/officeDocument/2006/relationships/image" Target="../media/image123.wmf"/><Relationship Id="rId4" Type="http://schemas.openxmlformats.org/officeDocument/2006/relationships/image" Target="../media/image1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FF5AB9E4-3946-42EB-ADDF-BB964DB3FF43}" type="datetime1">
              <a:rPr lang="en-US"/>
              <a:pPr>
                <a:defRPr/>
              </a:pPr>
              <a:t>10/24/2014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36CBF70E-F7CD-4E71-9F23-302CF5534B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9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B6837B33-832D-42D5-B072-F621853EB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83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 txBox="1">
            <a:spLocks noGrp="1" noChangeArrowheads="1"/>
          </p:cNvSpPr>
          <p:nvPr/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 eaLnBrk="0" hangingPunct="0"/>
            <a:fld id="{FCA427F8-F10F-433B-8784-CD4367C1517A}" type="slidenum">
              <a:rPr lang="en-US" sz="1300">
                <a:solidFill>
                  <a:srgbClr val="000000"/>
                </a:solidFill>
              </a:rPr>
              <a:pPr algn="r" eaLnBrk="0" hangingPunct="0"/>
              <a:t>1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653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1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11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87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70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4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Mention that part of difference between theory and </a:t>
            </a:r>
            <a:r>
              <a:rPr lang="en-GB" dirty="0" err="1" smtClean="0"/>
              <a:t>exp</a:t>
            </a:r>
            <a:r>
              <a:rPr lang="en-GB" dirty="0" smtClean="0"/>
              <a:t> is due to defects</a:t>
            </a:r>
          </a:p>
        </p:txBody>
      </p:sp>
    </p:spTree>
    <p:extLst>
      <p:ext uri="{BB962C8B-B14F-4D97-AF65-F5344CB8AC3E}">
        <p14:creationId xmlns:p14="http://schemas.microsoft.com/office/powerpoint/2010/main" val="3109849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3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19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80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20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10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21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Mention: high</a:t>
            </a:r>
            <a:r>
              <a:rPr lang="en-GB" baseline="0" dirty="0" smtClean="0">
                <a:latin typeface="Arial" pitchFamily="34" charset="0"/>
              </a:rPr>
              <a:t> spin-polarization of current leads to large MR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44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Mention:</a:t>
            </a:r>
            <a:r>
              <a:rPr lang="en-GB" baseline="0" dirty="0" smtClean="0">
                <a:latin typeface="Arial" pitchFamily="34" charset="0"/>
              </a:rPr>
              <a:t> “is it predictive”: once we know all atomic positions, can we predict the transport properties?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latin typeface="Arial" pitchFamily="34" charset="0"/>
            </a:endParaRPr>
          </a:p>
          <a:p>
            <a:pPr eaLnBrk="1" hangingPunct="1"/>
            <a:endParaRPr lang="en-GB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19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68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0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26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66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549C28DD-1DE5-4640-8BB3-79B9CBE09824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27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Say: investigated by</a:t>
            </a:r>
            <a:r>
              <a:rPr lang="en-GB" baseline="0" dirty="0" smtClean="0">
                <a:latin typeface="Arial" pitchFamily="34" charset="0"/>
              </a:rPr>
              <a:t> a number of groups, we all came to same conclusions</a:t>
            </a:r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290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29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 typeface="GillSans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SAY:</a:t>
            </a:r>
            <a:r>
              <a:rPr lang="en-US" sz="1200" baseline="0" dirty="0" smtClean="0">
                <a:solidFill>
                  <a:srgbClr val="000000"/>
                </a:solidFill>
                <a:latin typeface="Arial"/>
              </a:rPr>
              <a:t> quantitative predictions if experimental structures are used</a:t>
            </a:r>
          </a:p>
          <a:p>
            <a:pPr>
              <a:buFont typeface="GillSans"/>
              <a:buChar char="•"/>
            </a:pPr>
            <a:r>
              <a:rPr lang="en-US" sz="1200" baseline="0" dirty="0" smtClean="0">
                <a:solidFill>
                  <a:srgbClr val="000000"/>
                </a:solidFill>
                <a:latin typeface="Arial"/>
              </a:rPr>
              <a:t>Say: how can we know the right structure if </a:t>
            </a:r>
            <a:r>
              <a:rPr lang="en-US" sz="1200" baseline="0" dirty="0" err="1" smtClean="0">
                <a:solidFill>
                  <a:srgbClr val="000000"/>
                </a:solidFill>
                <a:latin typeface="Arial"/>
              </a:rPr>
              <a:t>everythiong</a:t>
            </a:r>
            <a:r>
              <a:rPr lang="en-US" sz="1200" baseline="0" dirty="0" smtClean="0">
                <a:solidFill>
                  <a:srgbClr val="000000"/>
                </a:solidFill>
                <a:latin typeface="Arial"/>
              </a:rPr>
              <a:t> is buried?</a:t>
            </a:r>
          </a:p>
          <a:p>
            <a:pPr>
              <a:buFont typeface="GillSans"/>
              <a:buChar char="•"/>
            </a:pPr>
            <a:endParaRPr lang="en-US" sz="1200" baseline="0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AP current is strongly enhanced by oxygen vacancies, especially if they are close to the interface, leading to a reduction of the TMR</a:t>
            </a:r>
            <a:endParaRPr lang="en-GB" dirty="0" smtClean="0"/>
          </a:p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These type of defects close to the Fe/</a:t>
            </a:r>
            <a:r>
              <a:rPr lang="en-GB" sz="1200" dirty="0" err="1" smtClean="0">
                <a:solidFill>
                  <a:srgbClr val="000000"/>
                </a:solidFill>
                <a:latin typeface="Arial"/>
                <a:ea typeface="ヒラギノ角ゴ Pro W3"/>
              </a:rPr>
              <a:t>MgO</a:t>
            </a: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 interface lead to a depolarization of the </a:t>
            </a:r>
            <a:r>
              <a:rPr lang="en-GB" sz="1200" dirty="0" smtClean="0">
                <a:solidFill>
                  <a:srgbClr val="000000"/>
                </a:solidFill>
                <a:latin typeface="Arial"/>
                <a:ea typeface="Arial"/>
              </a:rPr>
              <a:t>Δ1</a:t>
            </a: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 DOS, thereby reducing the TMR</a:t>
            </a:r>
            <a:endParaRPr lang="en-GB" dirty="0" smtClean="0"/>
          </a:p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High quality interfaces are needed in order to obtain high TMR values</a:t>
            </a:r>
            <a:endParaRPr lang="en-GB" dirty="0" smtClean="0"/>
          </a:p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2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Theory can match quantitatively experiment if disorder is taken into account</a:t>
            </a:r>
            <a:endParaRPr lang="en-US" sz="1200" baseline="0" dirty="0" smtClean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8472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30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00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2">
                  <a:lumMod val="50000"/>
                </a:schemeClr>
              </a:buClr>
              <a:buFont typeface="Arial"/>
              <a:buNone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60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2">
                  <a:lumMod val="50000"/>
                </a:schemeClr>
              </a:buCl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Mention</a:t>
            </a:r>
          </a:p>
          <a:p>
            <a:pPr>
              <a:buClr>
                <a:schemeClr val="accent2">
                  <a:lumMod val="50000"/>
                </a:schemeClr>
              </a:buClr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 out of plane torque is non zero also at 0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8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5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05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98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9063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368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04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35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09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291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67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43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25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36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F3AAE8-2177-4EF2-8D51-D3C3F8DBAE80}" type="slidenum">
              <a:rPr 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/>
              <a:t>4</a:t>
            </a:fld>
            <a:endParaRPr 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565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38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3803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753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68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17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12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9159A30-43AF-4090-AD6A-F4949B31222F}" type="slidenum">
              <a:rPr lang="en-US" smtClean="0">
                <a:solidFill>
                  <a:srgbClr val="000000"/>
                </a:solidFill>
              </a:rPr>
              <a:pPr/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02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F9C4F8-592F-4332-A1B4-C5A01E4DA50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06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D892190D-CE15-43F3-AA02-6A9640E9F96D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53</a:t>
            </a:fld>
            <a:fld id="{7D2F142D-7B26-4C40-AED8-7A0A97B58920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53</a:t>
            </a:fld>
            <a:endParaRPr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823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72C2E27-2C2D-48DA-92E6-E7F56D42E66D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54</a:t>
            </a:fld>
            <a:fld id="{28575547-818C-4D5D-A756-0DE639A995F1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54</a:t>
            </a:fld>
            <a:endParaRPr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3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63144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3885913" y="8687441"/>
            <a:ext cx="2971990" cy="456404"/>
          </a:xfrm>
          <a:prstGeom prst="rect">
            <a:avLst/>
          </a:prstGeom>
        </p:spPr>
        <p:txBody>
          <a:bodyPr lIns="91387" tIns="45860" rIns="91387" bIns="45860" anchor="b"/>
          <a:lstStyle/>
          <a:p>
            <a:pPr algn="r"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fld id="{B181F1B1-4101-4181-A181-A1C111B16161}" type="slidenum">
              <a:rPr lang="en-US" sz="1200">
                <a:solidFill>
                  <a:srgbClr val="FFFFFF"/>
                </a:solidFill>
                <a:latin typeface="GillSans" pitchFamily="1" charset="0"/>
                <a:ea typeface="+mn-ea"/>
                <a:cs typeface="Arial" charset="0"/>
              </a:rPr>
              <a:pPr algn="r"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t>55</a:t>
            </a:fld>
            <a:endParaRPr sz="1200">
              <a:solidFill>
                <a:srgbClr val="FFFFFF"/>
              </a:solidFill>
              <a:latin typeface="GillSans" pitchFamily="1" charset="0"/>
              <a:ea typeface="+mn-ea"/>
              <a:cs typeface="Arial" charset="0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913923" y="4343077"/>
            <a:ext cx="5030057" cy="4212171"/>
          </a:xfrm>
          <a:prstGeom prst="rect">
            <a:avLst/>
          </a:prstGeom>
        </p:spPr>
        <p:txBody>
          <a:bodyPr wrap="none" lIns="95707" tIns="50180" rIns="95707" bIns="50180"/>
          <a:lstStyle/>
          <a:p>
            <a:r>
              <a:rPr lang="en-GB" dirty="0" smtClean="0"/>
              <a:t>Mention: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GB" dirty="0" smtClean="0"/>
              <a:t>-&gt;</a:t>
            </a: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Overall the spin-polarization is 0, however due to </a:t>
            </a:r>
            <a:r>
              <a:rPr lang="en-GB" sz="1200" b="1" dirty="0" smtClean="0">
                <a:solidFill>
                  <a:srgbClr val="000000"/>
                </a:solidFill>
                <a:latin typeface="Arial" charset="0"/>
              </a:rPr>
              <a:t>spin-orbit interaction </a:t>
            </a: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the band structure is different for up- and down-spins ()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-&gt;</a:t>
            </a:r>
            <a:r>
              <a:rPr lang="en-GB" sz="1200" baseline="0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We</a:t>
            </a:r>
            <a:r>
              <a:rPr lang="en-GB" sz="1200" baseline="0" dirty="0" smtClean="0">
                <a:solidFill>
                  <a:srgbClr val="000000"/>
                </a:solidFill>
                <a:latin typeface="Arial" charset="0"/>
              </a:rPr>
              <a:t> are going to show experiments where this has indeed been shown for step-like potentials, and then our </a:t>
            </a:r>
            <a:r>
              <a:rPr lang="en-GB" sz="1200" baseline="0" dirty="0" err="1" smtClean="0">
                <a:solidFill>
                  <a:srgbClr val="000000"/>
                </a:solidFill>
                <a:latin typeface="Arial" charset="0"/>
              </a:rPr>
              <a:t>ab</a:t>
            </a:r>
            <a:r>
              <a:rPr lang="en-GB" sz="1200" baseline="0" dirty="0" smtClean="0">
                <a:solidFill>
                  <a:srgbClr val="000000"/>
                </a:solidFill>
                <a:latin typeface="Arial" charset="0"/>
              </a:rPr>
              <a:t> initio calculations for that</a:t>
            </a:r>
            <a:endParaRPr lang="en-GB" sz="1200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-&gt;The two spin channels are </a:t>
            </a:r>
            <a:r>
              <a:rPr lang="en-GB" sz="1200" dirty="0" err="1" smtClean="0">
                <a:solidFill>
                  <a:srgbClr val="000000"/>
                </a:solidFill>
                <a:latin typeface="Arial" charset="0"/>
              </a:rPr>
              <a:t>independent:</a:t>
            </a:r>
            <a:r>
              <a:rPr lang="en-GB" sz="1200" b="1" dirty="0" err="1" smtClean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GB" sz="1200" b="1" dirty="0" smtClean="0">
                <a:solidFill>
                  <a:srgbClr val="000000"/>
                </a:solidFill>
                <a:latin typeface="Arial" charset="0"/>
              </a:rPr>
              <a:t> back scattering </a:t>
            </a:r>
            <a:r>
              <a:rPr lang="en-GB" sz="1200" dirty="0" smtClean="0">
                <a:solidFill>
                  <a:srgbClr val="000000"/>
                </a:solidFill>
                <a:latin typeface="Arial" charset="0"/>
              </a:rPr>
              <a:t>possible, therefore transmission is perfect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lang="en-GB" sz="1200" dirty="0" smtClean="0">
              <a:solidFill>
                <a:srgbClr val="000000"/>
              </a:solidFill>
              <a:latin typeface="Arial" charset="0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151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E8828990-95D6-46FF-9681-407E0E93AFA3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56</a:t>
            </a:fld>
            <a:fld id="{2668DE2A-437A-45E7-902D-098A57EDDF16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1184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22C66930-1E55-4381-853B-BA20B53D24F7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57</a:t>
            </a:fld>
            <a:fld id="{BA4E1FC2-6FFA-497A-BA20-5A8E716A86D0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135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93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194DFE1A-7B7E-46F4-9BCB-75E151DCEC35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59</a:t>
            </a:fld>
            <a:fld id="{DC054DDB-3BDB-456F-87C4-7D63CD1B5122}" type="slidenum">
              <a:rPr lang="en-US">
                <a:solidFill>
                  <a:srgbClr val="000000"/>
                </a:solidFill>
                <a:latin typeface="Arial"/>
                <a:ea typeface="ＭＳ Ｐゴシック"/>
                <a:cs typeface="DejaVu San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59</a:t>
            </a:fld>
            <a:endParaRPr sz="1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96774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0D938EE-946B-4A3C-9D81-4DE06878B76A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60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baseline="0" dirty="0" err="1" smtClean="0">
                <a:latin typeface="Arial" pitchFamily="34" charset="0"/>
              </a:rPr>
              <a:t>yyy</a:t>
            </a:r>
            <a:r>
              <a:rPr lang="en-GB" baseline="0" dirty="0" smtClean="0">
                <a:latin typeface="Arial" pitchFamily="34" charset="0"/>
              </a:rPr>
              <a:t>: what is our value of U (</a:t>
            </a:r>
            <a:r>
              <a:rPr lang="en-GB" baseline="0" smtClean="0">
                <a:latin typeface="Arial" pitchFamily="34" charset="0"/>
              </a:rPr>
              <a:t>4 ?)?</a:t>
            </a:r>
            <a:endParaRPr lang="en-GB" baseline="0" dirty="0" smtClean="0">
              <a:latin typeface="Arial" pitchFamily="34" charset="0"/>
            </a:endParaRPr>
          </a:p>
          <a:p>
            <a:pPr eaLnBrk="1" hangingPunct="1"/>
            <a:r>
              <a:rPr lang="en-GB" baseline="0" dirty="0" err="1" smtClean="0">
                <a:latin typeface="Arial" pitchFamily="34" charset="0"/>
              </a:rPr>
              <a:t>Yyy</a:t>
            </a:r>
            <a:r>
              <a:rPr lang="en-GB" baseline="0" dirty="0" smtClean="0">
                <a:latin typeface="Arial" pitchFamily="34" charset="0"/>
              </a:rPr>
              <a:t>: remove self-energy curves? </a:t>
            </a:r>
            <a:r>
              <a:rPr lang="en-GB" baseline="0" dirty="0" err="1" smtClean="0">
                <a:latin typeface="Arial" pitchFamily="34" charset="0"/>
              </a:rPr>
              <a:t>Mayve</a:t>
            </a:r>
            <a:r>
              <a:rPr lang="en-GB" baseline="0" dirty="0" smtClean="0">
                <a:latin typeface="Arial" pitchFamily="34" charset="0"/>
              </a:rPr>
              <a:t> just mention that self-energy vanishes</a:t>
            </a:r>
          </a:p>
          <a:p>
            <a:pPr eaLnBrk="1" hangingPunct="1"/>
            <a:endParaRPr lang="en-GB" baseline="0" dirty="0" smtClean="0">
              <a:latin typeface="Arial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8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Mention that part of difference between theory and </a:t>
            </a:r>
            <a:r>
              <a:rPr lang="en-GB" dirty="0" err="1" smtClean="0"/>
              <a:t>exp</a:t>
            </a:r>
            <a:r>
              <a:rPr lang="en-GB" dirty="0" smtClean="0"/>
              <a:t> is due to defects</a:t>
            </a:r>
          </a:p>
        </p:txBody>
      </p:sp>
    </p:spTree>
    <p:extLst>
      <p:ext uri="{BB962C8B-B14F-4D97-AF65-F5344CB8AC3E}">
        <p14:creationId xmlns:p14="http://schemas.microsoft.com/office/powerpoint/2010/main" val="1526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2556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3648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2" tIns="45712" rIns="91422" bIns="45712" anchor="b"/>
          <a:lstStyle/>
          <a:p>
            <a:pPr algn="r"/>
            <a:fld id="{03A20B04-FA7F-4BCE-B405-379CF6DA4D06}" type="slidenum">
              <a:rPr lang="en-US" sz="1200">
                <a:solidFill>
                  <a:srgbClr val="FFFFFF"/>
                </a:solidFill>
                <a:latin typeface="GillSans"/>
                <a:ea typeface="ヒラギノ角ゴ Pro W3"/>
                <a:cs typeface="ヒラギノ角ゴ Pro W3"/>
                <a:sym typeface="GillSans"/>
              </a:rPr>
              <a:pPr algn="r"/>
              <a:t>8</a:t>
            </a:fld>
            <a:endParaRPr lang="en-US" sz="1200">
              <a:solidFill>
                <a:srgbClr val="FFFFFF"/>
              </a:solidFill>
              <a:latin typeface="GillSans"/>
              <a:ea typeface="ヒラギノ角ゴ Pro W3"/>
              <a:cs typeface="ヒラギノ角ゴ Pro W3"/>
              <a:sym typeface="GillSan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837B33-832D-42D5-B072-F621853EB28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6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ＭＳ Ｐゴシック" pitchFamily="-65" charset="-128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31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7757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9040" y="328320"/>
            <a:ext cx="8421840" cy="2608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732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284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211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7430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2633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28400" y="343332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248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28400" y="3433320"/>
            <a:ext cx="842004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2980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743000" y="135540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7430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28400" y="3433320"/>
            <a:ext cx="4108680" cy="1897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677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145600" y="1355040"/>
            <a:ext cx="4985280" cy="397764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145600" y="1355040"/>
            <a:ext cx="4985280" cy="3977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519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4839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D6827-E7CD-4CF5-B276-27CB8123A3FA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106D8-85C3-4246-BFEC-4F0427FE4D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96203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84539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93858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9041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10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63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494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172" y="1604514"/>
            <a:ext cx="8228763" cy="3978138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12791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8228763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557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4015600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3927" y="1604514"/>
            <a:ext cx="4015600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719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C9A55F-7929-4C37-AAE9-2233CE083404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D3ED5-260C-4E98-A859-5CD68FB5C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541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172" y="273352"/>
            <a:ext cx="8228763" cy="5308973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8906238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172" y="3682251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3927" y="1604514"/>
            <a:ext cx="4015600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60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4015600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3927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3927" y="3682251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7821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3927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172" y="3682251"/>
            <a:ext cx="8228763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9752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8228763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172" y="3682251"/>
            <a:ext cx="8228763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61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3927" y="1604514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3927" y="3682251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172" y="3682251"/>
            <a:ext cx="4015600" cy="1897462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514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172" y="1604514"/>
            <a:ext cx="8228763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172" y="1604514"/>
            <a:ext cx="8228763" cy="3978138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825" y="1604514"/>
            <a:ext cx="4984804" cy="3977811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8825" y="1604514"/>
            <a:ext cx="4984804" cy="39778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3785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30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32A2C-CED9-4AD1-9CFF-195C860A3AA6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6D6ED-33AD-4CF7-8BBB-BD0F19D6DDE4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722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F8A9A-EC0D-4BAD-958C-B97FA0DB6C0A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CA66F-3B3C-4164-9192-81EE312FD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BCD8-B17B-4C3B-B1FB-8AF03A382E6C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56290-6597-4648-B548-45E33531ED8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3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68162-F184-47B3-AFE9-59588D052058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8D72C-A5A4-4E94-B6FF-EA7FC2663148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55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114974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CB849-FE12-4B17-8645-BAFB1850F227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40631-5A43-463F-ABD9-8DC37D28E1B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5023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3BC90-F411-40C4-B404-CCE8A7566B40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7D8F80-E1DA-4AFB-882D-EDA76E14D3E3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622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569165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85641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86443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9361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2258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45AFA-0C72-494F-AAA7-274AB9597C17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28897-BDD6-4872-8BC2-0FFC867E19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90374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61213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54636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96901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685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5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ECE29A"/>
            </a:gs>
            <a:gs pos="25000">
              <a:srgbClr val="C4B124"/>
            </a:gs>
            <a:gs pos="65000">
              <a:srgbClr val="C4B124"/>
            </a:gs>
          </a:gsLst>
          <a:path path="circle">
            <a:fillToRect l="10000" t="110000" r="1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1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03883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1316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60032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F7F90-F09E-4B7A-AB07-55F5CDF10421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2809-B2C6-4421-8834-57BF5E501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0573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00060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077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0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85796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18960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84195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90544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50514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722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8905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5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32A2C-CED9-4AD1-9CFF-195C860A3AA6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6D6ED-33AD-4CF7-8BBB-BD0F19D6DDE4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59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BCD8-B17B-4C3B-B1FB-8AF03A382E6C}" type="datetime1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DBF5F9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456290-6597-4648-B548-45E33531ED86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2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968162-F184-47B3-AFE9-59588D052058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8D72C-A5A4-4E94-B6FF-EA7FC2663148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54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71883"/>
      </p:ext>
    </p:extLst>
  </p:cSld>
  <p:clrMapOvr>
    <a:masterClrMapping/>
  </p:clrMapOvr>
  <p:hf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CB849-FE12-4B17-8645-BAFB1850F227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A40631-5A43-463F-ABD9-8DC37D28E1B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97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E3BC90-F411-40C4-B404-CCE8A7566B40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7D8F80-E1DA-4AFB-882D-EDA76E14D3E3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808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293593"/>
      </p:ext>
    </p:extLst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14961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1004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04117"/>
      </p:ext>
    </p:extLst>
  </p:cSld>
  <p:clrMapOvr>
    <a:masterClrMapping/>
  </p:clrMapOvr>
  <p:hf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36498"/>
      </p:ext>
    </p:extLst>
  </p:cSld>
  <p:clrMapOvr>
    <a:masterClrMapping/>
  </p:clrMapOvr>
  <p:hf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98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090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65993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625" y="1355725"/>
            <a:ext cx="4132263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3288" y="1355725"/>
            <a:ext cx="4133850" cy="4943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05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63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691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8279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56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80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81572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33510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67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525" y="328613"/>
            <a:ext cx="2106613" cy="5970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328613"/>
            <a:ext cx="6169025" cy="5970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689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1"/>
          <p:cNvSpPr txBox="1">
            <a:spLocks noChangeArrowheads="1"/>
          </p:cNvSpPr>
          <p:nvPr userDrawn="1"/>
        </p:nvSpPr>
        <p:spPr bwMode="auto">
          <a:xfrm>
            <a:off x="304800" y="2819400"/>
            <a:ext cx="6553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smtClean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98136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5CB849-FE12-4B17-8645-BAFB1850F227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40631-5A43-463F-ABD9-8DC37D28E1B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18163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32A2C-CED9-4AD1-9CFF-195C860A3AA6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6D6ED-33AD-4CF7-8BBB-BD0F19D6DDE4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800474"/>
      </p:ext>
    </p:extLst>
  </p:cSld>
  <p:clrMapOvr>
    <a:masterClrMapping/>
  </p:clrMapOvr>
  <p:transition spd="slow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0"/>
            <a:ext cx="7772400" cy="1362075"/>
          </a:xfrm>
        </p:spPr>
        <p:txBody>
          <a:bodyPr/>
          <a:lstStyle>
            <a:lvl1pPr algn="l">
              <a:defRPr sz="2800" b="1" cap="all"/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7BCD8-B17B-4C3B-B1FB-8AF03A382E6C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456290-6597-4648-B548-45E33531ED86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47378"/>
      </p:ext>
    </p:extLst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68162-F184-47B3-AFE9-59588D052058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8D72C-A5A4-4E94-B6FF-EA7FC2663148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34334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C90-F411-40C4-B404-CCE8A7566B40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8F80-E1DA-4AFB-882D-EDA76E14D3E3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363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22274-F62F-4E5C-8194-D6385DCB5DA5}" type="datetime1">
              <a:rPr lang="en-US" smtClean="0">
                <a:solidFill>
                  <a:srgbClr val="474948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474948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474948"/>
                </a:solidFill>
              </a:rPr>
              <a:t>© CRANN 09</a:t>
            </a:r>
            <a:endParaRPr lang="en-US" sz="1200">
              <a:solidFill>
                <a:srgbClr val="474948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10EB6-6930-4EB5-B619-60E3603F79D5}" type="slidenum">
              <a:rPr lang="en-US" smtClean="0">
                <a:solidFill>
                  <a:srgbClr val="474948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749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3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Relationship Id="rId9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3.jpe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3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2051" name="Picture 11" descr="crann_rgb"/>
          <p:cNvPicPr>
            <a:picLocks noChangeAspect="1" noChangeArrowheads="1"/>
          </p:cNvPicPr>
          <p:nvPr userDrawn="1"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480AABD5-C24E-49D2-BF49-F676A5147A6D}" type="datetime1">
              <a:rPr lang="en-US"/>
              <a:pPr>
                <a:defRPr/>
              </a:pPr>
              <a:t>10/24/2014</a:t>
            </a:fld>
            <a:endParaRPr lang="en-US" sz="14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/>
              <a:t>© CRANN 09</a:t>
            </a:r>
            <a:endParaRPr lang="en-US" sz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9C61950-597B-4D7F-B5E7-0C721F0053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404040"/>
          </a:solidFill>
          <a:latin typeface="+mn-lt"/>
          <a:ea typeface="+mn-ea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84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328613"/>
            <a:ext cx="8420100" cy="560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0" name="Line 2"/>
          <p:cNvSpPr>
            <a:spLocks noChangeShapeType="1"/>
          </p:cNvSpPr>
          <p:nvPr/>
        </p:nvSpPr>
        <p:spPr bwMode="auto">
          <a:xfrm>
            <a:off x="366713" y="6527800"/>
            <a:ext cx="8401050" cy="1588"/>
          </a:xfrm>
          <a:prstGeom prst="line">
            <a:avLst/>
          </a:prstGeom>
          <a:noFill/>
          <a:ln w="12600">
            <a:solidFill>
              <a:srgbClr val="9BE61A"/>
            </a:solidFill>
            <a:miter lim="800000"/>
            <a:headEnd/>
            <a:tailEnd/>
          </a:ln>
          <a:effectLst/>
        </p:spPr>
        <p:txBody>
          <a:bodyPr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z="1200">
              <a:solidFill>
                <a:srgbClr val="FFFFFF"/>
              </a:solidFill>
              <a:latin typeface="GillSans" pitchFamily="1" charset="0"/>
              <a:cs typeface="Arial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1355725"/>
            <a:ext cx="8418513" cy="4943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0"/>
            <a:r>
              <a:rPr lang="en-GB" smtClean="0"/>
              <a:t>Second Outline Level</a:t>
            </a:r>
          </a:p>
          <a:p>
            <a:pPr lvl="0"/>
            <a:r>
              <a:rPr lang="en-GB" smtClean="0"/>
              <a:t>Third Outline Level</a:t>
            </a:r>
          </a:p>
          <a:p>
            <a:pPr lvl="0"/>
            <a:r>
              <a:rPr lang="en-GB" smtClean="0"/>
              <a:t>Fourth Outline Level</a:t>
            </a:r>
          </a:p>
          <a:p>
            <a:pPr lvl="0"/>
            <a:r>
              <a:rPr lang="en-GB" smtClean="0"/>
              <a:t>Fifth Outline Level</a:t>
            </a:r>
          </a:p>
          <a:p>
            <a:pPr lvl="0"/>
            <a:r>
              <a:rPr lang="en-GB" smtClean="0"/>
              <a:t>Sixth Outline Level</a:t>
            </a:r>
          </a:p>
          <a:p>
            <a:pPr lvl="0"/>
            <a:r>
              <a:rPr lang="en-GB" smtClean="0"/>
              <a:t>Seventh Outline Level</a:t>
            </a:r>
          </a:p>
          <a:p>
            <a:pPr lvl="0"/>
            <a:r>
              <a:rPr lang="en-GB" smtClean="0"/>
              <a:t>Eighth Outline Level</a:t>
            </a:r>
          </a:p>
          <a:p>
            <a:pPr lvl="0"/>
            <a:r>
              <a:rPr lang="en-GB" smtClean="0"/>
              <a:t>Ninth Outline Level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15913" y="6567488"/>
            <a:ext cx="423862" cy="1000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449263">
              <a:lnSpc>
                <a:spcPct val="124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700">
                <a:solidFill>
                  <a:srgbClr val="000000"/>
                </a:solidFill>
                <a:latin typeface="Arial" charset="0"/>
                <a:cs typeface="Arial" charset="0"/>
              </a:rPr>
              <a:t>© CRANN</a:t>
            </a:r>
            <a:r>
              <a:rPr lang="en-GB" sz="700">
                <a:solidFill>
                  <a:srgbClr val="FFFFFF"/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7620000" y="6567488"/>
            <a:ext cx="1135063" cy="1285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 defTabSz="449263">
              <a:lnSpc>
                <a:spcPct val="124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>
                <a:solidFill>
                  <a:srgbClr val="000000"/>
                </a:solidFill>
                <a:latin typeface="Arial" charset="0"/>
                <a:cs typeface="Arial" charset="0"/>
              </a:rPr>
              <a:t>www.crann.tcd.ie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919163"/>
            <a:ext cx="9144000" cy="152400"/>
          </a:xfrm>
          <a:prstGeom prst="rect">
            <a:avLst/>
          </a:prstGeom>
          <a:gradFill rotWithShape="0">
            <a:gsLst>
              <a:gs pos="0">
                <a:srgbClr val="515151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z="1200">
              <a:solidFill>
                <a:srgbClr val="FFFFFF"/>
              </a:solidFill>
              <a:latin typeface="GillSans" pitchFamily="1" charset="0"/>
              <a:cs typeface="Arial" charset="0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884238"/>
            <a:ext cx="9144000" cy="34925"/>
          </a:xfrm>
          <a:prstGeom prst="rect">
            <a:avLst/>
          </a:prstGeom>
          <a:gradFill rotWithShape="0">
            <a:gsLst>
              <a:gs pos="0">
                <a:srgbClr val="9BE61A"/>
              </a:gs>
              <a:gs pos="100000">
                <a:srgbClr val="5FB3DA"/>
              </a:gs>
            </a:gsLst>
            <a:lin ang="108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 sz="1200">
              <a:solidFill>
                <a:srgbClr val="FFFFFF"/>
              </a:solidFill>
              <a:latin typeface="GillSans" pitchFamily="1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1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2pPr>
      <a:lvl3pPr marL="11430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3pPr>
      <a:lvl4pPr marL="16002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4pPr>
      <a:lvl5pPr marL="20574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5pPr>
      <a:lvl6pPr marL="25146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6pPr>
      <a:lvl7pPr marL="29718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7pPr>
      <a:lvl8pPr marL="34290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8pPr>
      <a:lvl9pPr marL="3886200" indent="-2286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600">
          <a:solidFill>
            <a:srgbClr val="000000"/>
          </a:solidFill>
          <a:latin typeface="Arial" charset="0"/>
          <a:ea typeface="ヒラギノ角ゴ Pro W3" pitchFamily="48" charset="0"/>
          <a:cs typeface="ヒラギノ角ゴ Pro W3" pitchFamily="48" charset="0"/>
        </a:defRPr>
      </a:lvl9pPr>
    </p:titleStyle>
    <p:bodyStyle>
      <a:lvl1pPr marL="342900" indent="-342900" algn="l" defTabSz="449263" rtl="0" fontAlgn="base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186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  <a:cs typeface="Arial" charset="0"/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  <a:cs typeface="Arial" charset="0"/>
              </a:rPr>
              <a:t>© CRANN 09</a:t>
            </a:r>
            <a:endParaRPr lang="en-US" sz="120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  <a:cs typeface="Arial" charset="0"/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1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36360" y="919080"/>
            <a:ext cx="9198000" cy="152640"/>
          </a:xfrm>
          <a:prstGeom prst="rect">
            <a:avLst/>
          </a:prstGeom>
          <a:gradFill>
            <a:gsLst>
              <a:gs pos="0">
                <a:srgbClr val="515151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</p:sp>
      <p:sp>
        <p:nvSpPr>
          <p:cNvPr id="40" name="CustomShape 2"/>
          <p:cNvSpPr/>
          <p:nvPr/>
        </p:nvSpPr>
        <p:spPr>
          <a:xfrm>
            <a:off x="-36360" y="884160"/>
            <a:ext cx="9198000" cy="34920"/>
          </a:xfrm>
          <a:prstGeom prst="rect">
            <a:avLst/>
          </a:prstGeom>
          <a:gradFill>
            <a:gsLst>
              <a:gs pos="0">
                <a:srgbClr val="9BE61A"/>
              </a:gs>
              <a:gs pos="100000">
                <a:srgbClr val="5FB3DA"/>
              </a:gs>
            </a:gsLst>
            <a:lin ang="10800000"/>
          </a:gradFill>
          <a:ln>
            <a:noFill/>
          </a:ln>
        </p:spPr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19040" y="328320"/>
            <a:ext cx="8421840" cy="5623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GB"/>
              <a:t>Click to edit the title text format</a:t>
            </a:r>
            <a:endParaRPr/>
          </a:p>
        </p:txBody>
      </p:sp>
      <p:sp>
        <p:nvSpPr>
          <p:cNvPr id="42" name="Line 4"/>
          <p:cNvSpPr/>
          <p:nvPr/>
        </p:nvSpPr>
        <p:spPr>
          <a:xfrm>
            <a:off x="366840" y="6527880"/>
            <a:ext cx="8400960" cy="0"/>
          </a:xfrm>
          <a:prstGeom prst="line">
            <a:avLst/>
          </a:prstGeom>
          <a:ln w="12600">
            <a:solidFill>
              <a:srgbClr val="9BE61A"/>
            </a:solidFill>
            <a:miter/>
          </a:ln>
        </p:spPr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28400" y="1355400"/>
            <a:ext cx="8420040" cy="397764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Font typeface="Arial"/>
              <a:buChar char="•"/>
            </a:pPr>
            <a:r>
              <a:rPr lang="en-GB"/>
              <a:t>Click to edit the outline text format</a:t>
            </a:r>
            <a:endParaRPr/>
          </a:p>
          <a:p>
            <a:pPr lvl="1">
              <a:buFont typeface="Arial"/>
              <a:buChar char="•"/>
            </a:pPr>
            <a:r>
              <a:rPr lang="en-GB"/>
              <a:t>Second Outline Level</a:t>
            </a:r>
            <a:endParaRPr/>
          </a:p>
          <a:p>
            <a:pPr lvl="2">
              <a:buFont typeface="Arial"/>
              <a:buChar char="•"/>
            </a:pPr>
            <a:r>
              <a:rPr lang="en-GB"/>
              <a:t>Third Outline Level</a:t>
            </a:r>
            <a:endParaRPr/>
          </a:p>
          <a:p>
            <a:pPr lvl="3">
              <a:buFont typeface="Arial"/>
              <a:buChar char="•"/>
            </a:pPr>
            <a:r>
              <a:rPr lang="en-GB"/>
              <a:t>Fourth Outline Level</a:t>
            </a:r>
            <a:endParaRPr/>
          </a:p>
          <a:p>
            <a:pPr lvl="4">
              <a:buFont typeface="Arial"/>
              <a:buChar char="•"/>
            </a:pPr>
            <a:r>
              <a:rPr lang="en-GB"/>
              <a:t>Fifth Outline Level</a:t>
            </a:r>
            <a:endParaRPr/>
          </a:p>
          <a:p>
            <a:pPr lvl="5">
              <a:buFont typeface="Arial"/>
              <a:buChar char="•"/>
            </a:pPr>
            <a:r>
              <a:rPr lang="en-GB"/>
              <a:t>Sixth Outline Level</a:t>
            </a:r>
            <a:endParaRPr/>
          </a:p>
          <a:p>
            <a:pPr lvl="6">
              <a:buFont typeface="Arial"/>
              <a:buChar char="•"/>
            </a:pPr>
            <a:r>
              <a:rPr lang="en-GB"/>
              <a:t>Seventh Outline Level</a:t>
            </a:r>
            <a:endParaRPr/>
          </a:p>
        </p:txBody>
      </p:sp>
      <p:sp>
        <p:nvSpPr>
          <p:cNvPr id="44" name="CustomShape 6"/>
          <p:cNvSpPr/>
          <p:nvPr/>
        </p:nvSpPr>
        <p:spPr>
          <a:xfrm>
            <a:off x="312480" y="6567480"/>
            <a:ext cx="430560" cy="1008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700">
                <a:solidFill>
                  <a:srgbClr val="515151"/>
                </a:solidFill>
                <a:latin typeface="Arial"/>
                <a:ea typeface="Arial"/>
              </a:rPr>
              <a:t>© CRANN 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5" name="CustomShape 7"/>
          <p:cNvSpPr/>
          <p:nvPr/>
        </p:nvSpPr>
        <p:spPr>
          <a:xfrm>
            <a:off x="7620120" y="6567480"/>
            <a:ext cx="1135080" cy="127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808080"/>
                </a:solidFill>
                <a:latin typeface="Arial"/>
                <a:ea typeface="Arial"/>
              </a:rPr>
              <a:t>www.crann.tcd.ie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544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/>
          <p:nvPr/>
        </p:nvPicPr>
        <p:blipFill>
          <a:blip r:embed="rId14"/>
          <a:stretch>
            <a:fillRect/>
          </a:stretch>
        </p:blipFill>
        <p:spPr>
          <a:xfrm>
            <a:off x="7924091" y="76094"/>
            <a:ext cx="948958" cy="1195303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1"/>
          <p:cNvSpPr/>
          <p:nvPr/>
        </p:nvSpPr>
        <p:spPr>
          <a:xfrm>
            <a:off x="304672" y="2819412"/>
            <a:ext cx="6552249" cy="456893"/>
          </a:xfrm>
          <a:prstGeom prst="rect">
            <a:avLst/>
          </a:prstGeom>
          <a:noFill/>
          <a:ln w="9360">
            <a:noFill/>
          </a:ln>
        </p:spPr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172" y="1604514"/>
            <a:ext cx="8228763" cy="3977811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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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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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746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829452" rtl="0" eaLnBrk="1" latinLnBrk="0" hangingPunct="1">
        <a:lnSpc>
          <a:spcPct val="90000"/>
        </a:lnSpc>
        <a:spcBef>
          <a:spcPct val="0"/>
        </a:spcBef>
        <a:buNone/>
        <a:defRPr sz="39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363" indent="-207363" algn="l" defTabSz="829452" rtl="0" eaLnBrk="1" latinLnBrk="0" hangingPunct="1">
        <a:lnSpc>
          <a:spcPct val="90000"/>
        </a:lnSpc>
        <a:spcBef>
          <a:spcPts val="907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2089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036815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814" kern="1200">
          <a:solidFill>
            <a:schemeClr val="tx1"/>
          </a:solidFill>
          <a:latin typeface="+mn-lt"/>
          <a:ea typeface="+mn-ea"/>
          <a:cs typeface="+mn-cs"/>
        </a:defRPr>
      </a:lvl3pPr>
      <a:lvl4pPr marL="1451541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866268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280994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10/24/2014</a:t>
            </a:fld>
            <a:endParaRPr lang="en-US" sz="1400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387025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387025">
                  <a:shade val="90000"/>
                </a:srgbClr>
              </a:solidFill>
              <a:ea typeface="MS PGothic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4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80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flip="none" rotWithShape="1">
            <a:gsLst>
              <a:gs pos="0">
                <a:srgbClr val="C4B124">
                  <a:tint val="66000"/>
                  <a:satMod val="160000"/>
                </a:srgbClr>
              </a:gs>
              <a:gs pos="50000">
                <a:srgbClr val="C4B124">
                  <a:tint val="44500"/>
                  <a:satMod val="160000"/>
                </a:srgbClr>
              </a:gs>
              <a:gs pos="100000">
                <a:srgbClr val="C4B124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4B124">
                  <a:tint val="66000"/>
                  <a:satMod val="160000"/>
                </a:srgbClr>
              </a:gs>
              <a:gs pos="50000">
                <a:srgbClr val="C4B124">
                  <a:tint val="44500"/>
                  <a:satMod val="160000"/>
                </a:srgbClr>
              </a:gs>
              <a:gs pos="100000">
                <a:srgbClr val="C4B12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ea typeface="MS PGothic" pitchFamily="34" charset="-128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622274-F62F-4E5C-8194-D6385DCB5DA5}" type="datetime1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10/24/2014</a:t>
            </a:fld>
            <a:endParaRPr lang="en-US" sz="1400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t>© CRANN 09</a:t>
            </a:r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8410EB6-6930-4EB5-B619-60E3603F79D5}" type="slidenum">
              <a:rPr lang="en-US" smtClean="0">
                <a:solidFill>
                  <a:srgbClr val="04617B">
                    <a:shade val="90000"/>
                  </a:srgbClr>
                </a:solidFill>
                <a:ea typeface="MS PGothic" pitchFamily="34" charset="-128"/>
              </a:rPr>
              <a:pPr>
                <a:defRPr/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573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 spd="slow"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9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27" name="Picture 11" descr="crann_rgb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76200"/>
            <a:ext cx="949325" cy="119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7700" y="1439863"/>
            <a:ext cx="4343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95400" y="6503988"/>
            <a:ext cx="12954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07622274-F62F-4E5C-8194-D6385DCB5DA5}" type="datetime1">
              <a:rPr lang="en-US">
                <a:solidFill>
                  <a:srgbClr val="969696"/>
                </a:solidFill>
              </a:rPr>
              <a:pPr>
                <a:defRPr/>
              </a:pPr>
              <a:t>10/24/2014</a:t>
            </a:fld>
            <a:endParaRPr lang="en-US" sz="1400">
              <a:solidFill>
                <a:srgbClr val="96969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503988"/>
            <a:ext cx="1143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r>
              <a:rPr lang="en-US">
                <a:solidFill>
                  <a:srgbClr val="969696"/>
                </a:solidFill>
              </a:rPr>
              <a:t>© CRANN 09</a:t>
            </a:r>
            <a:endParaRPr lang="en-US" sz="1200">
              <a:solidFill>
                <a:srgbClr val="969696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8600" y="6503988"/>
            <a:ext cx="381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bg2"/>
                </a:solidFill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98410EB6-6930-4EB5-B619-60E3603F79D5}" type="slidenum">
              <a:rPr lang="en-US">
                <a:solidFill>
                  <a:srgbClr val="96969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transition spd="slow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pitchFamily="-109" charset="0"/>
          <a:ea typeface="MS PGothic" pitchFamily="34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404040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  <a:cs typeface="+mn-cs"/>
        </a:defRPr>
      </a:lvl1pPr>
      <a:lvl2pPr marL="190500" indent="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2pPr>
      <a:lvl3pPr marL="381000" indent="5334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04040"/>
          </a:solidFill>
          <a:latin typeface="+mn-lt"/>
          <a:ea typeface="MS PGothic" pitchFamily="34" charset="-128"/>
        </a:defRPr>
      </a:lvl3pPr>
      <a:lvl4pPr marL="663575" indent="7080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04040"/>
          </a:solidFill>
          <a:latin typeface="+mn-lt"/>
          <a:ea typeface="MS PGothic" pitchFamily="34" charset="-128"/>
        </a:defRPr>
      </a:lvl4pPr>
      <a:lvl5pPr marL="854075" indent="9747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04040"/>
          </a:solidFill>
          <a:latin typeface="+mn-lt"/>
          <a:ea typeface="MS PGothic" pitchFamily="34" charset="-128"/>
        </a:defRPr>
      </a:lvl5pPr>
      <a:lvl6pPr marL="13112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6pPr>
      <a:lvl7pPr marL="17684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7pPr>
      <a:lvl8pPr marL="22256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8pPr>
      <a:lvl9pPr marL="2682875" algn="l" rtl="0" fontAlgn="base">
        <a:spcBef>
          <a:spcPct val="20000"/>
        </a:spcBef>
        <a:spcAft>
          <a:spcPct val="0"/>
        </a:spcAft>
        <a:defRPr sz="2200">
          <a:solidFill>
            <a:srgbClr val="40404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10" Type="http://schemas.openxmlformats.org/officeDocument/2006/relationships/image" Target="../media/image88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6.e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95.emf"/><Relationship Id="rId10" Type="http://schemas.openxmlformats.org/officeDocument/2006/relationships/image" Target="../media/image91.wmf"/><Relationship Id="rId4" Type="http://schemas.openxmlformats.org/officeDocument/2006/relationships/image" Target="../media/image94.emf"/><Relationship Id="rId9" Type="http://schemas.openxmlformats.org/officeDocument/2006/relationships/oleObject" Target="../embeddings/oleObject2.bin"/><Relationship Id="rId14" Type="http://schemas.openxmlformats.org/officeDocument/2006/relationships/image" Target="../media/image9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5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23.wmf"/><Relationship Id="rId18" Type="http://schemas.openxmlformats.org/officeDocument/2006/relationships/image" Target="../media/image125.wmf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20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88.xml"/><Relationship Id="rId16" Type="http://schemas.openxmlformats.org/officeDocument/2006/relationships/image" Target="../media/image12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5" Type="http://schemas.openxmlformats.org/officeDocument/2006/relationships/oleObject" Target="../embeddings/oleObject16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18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21.wmf"/><Relationship Id="rId1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36.jpeg"/><Relationship Id="rId2" Type="http://schemas.openxmlformats.org/officeDocument/2006/relationships/slideLayout" Target="../slideLayouts/slideLayout9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5.jpeg"/><Relationship Id="rId11" Type="http://schemas.openxmlformats.org/officeDocument/2006/relationships/image" Target="../media/image132.wmf"/><Relationship Id="rId5" Type="http://schemas.openxmlformats.org/officeDocument/2006/relationships/image" Target="../media/image134.jpe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Intro.pdf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4114800"/>
            <a:ext cx="8839200" cy="1828800"/>
          </a:xfrm>
        </p:spPr>
        <p:txBody>
          <a:bodyPr/>
          <a:lstStyle/>
          <a:p>
            <a:pPr marL="0" indent="0" eaLnBrk="1" hangingPunct="1">
              <a:spcBef>
                <a:spcPts val="1968"/>
              </a:spcBef>
            </a:pPr>
            <a:r>
              <a:rPr lang="en-US" sz="2800" i="1" dirty="0" smtClean="0"/>
              <a:t>Quantitative modelling of electron transport using DFT</a:t>
            </a:r>
          </a:p>
          <a:p>
            <a:pPr marL="0" indent="0" eaLnBrk="1" hangingPunct="1">
              <a:spcBef>
                <a:spcPts val="1968"/>
              </a:spcBef>
            </a:pPr>
            <a:r>
              <a:rPr lang="en-US" u="sng" dirty="0" smtClean="0">
                <a:solidFill>
                  <a:srgbClr val="333333"/>
                </a:solidFill>
              </a:rPr>
              <a:t>Ivan </a:t>
            </a:r>
            <a:r>
              <a:rPr lang="en-US" u="sng" dirty="0" err="1" smtClean="0">
                <a:solidFill>
                  <a:srgbClr val="333333"/>
                </a:solidFill>
              </a:rPr>
              <a:t>Rungger</a:t>
            </a:r>
            <a:r>
              <a:rPr lang="en-US" u="sng" dirty="0" smtClean="0">
                <a:solidFill>
                  <a:srgbClr val="333333"/>
                </a:solidFill>
              </a:rPr>
              <a:t>,</a:t>
            </a:r>
            <a:r>
              <a:rPr lang="en-US" dirty="0" smtClean="0">
                <a:solidFill>
                  <a:srgbClr val="333333"/>
                </a:solidFill>
              </a:rPr>
              <a:t> Maria </a:t>
            </a:r>
            <a:r>
              <a:rPr lang="en-US" dirty="0" err="1" smtClean="0">
                <a:solidFill>
                  <a:srgbClr val="333333"/>
                </a:solidFill>
              </a:rPr>
              <a:t>Stamenova</a:t>
            </a:r>
            <a:r>
              <a:rPr lang="en-US" dirty="0" smtClean="0">
                <a:solidFill>
                  <a:srgbClr val="333333"/>
                </a:solidFill>
              </a:rPr>
              <a:t>, Andrea </a:t>
            </a:r>
            <a:r>
              <a:rPr lang="en-US" dirty="0" err="1" smtClean="0">
                <a:solidFill>
                  <a:srgbClr val="333333"/>
                </a:solidFill>
              </a:rPr>
              <a:t>Droghetti</a:t>
            </a:r>
            <a:r>
              <a:rPr lang="en-US" dirty="0" smtClean="0">
                <a:solidFill>
                  <a:srgbClr val="333333"/>
                </a:solidFill>
              </a:rPr>
              <a:t> and Stefano </a:t>
            </a:r>
            <a:r>
              <a:rPr lang="en-US" dirty="0" err="1" smtClean="0">
                <a:solidFill>
                  <a:srgbClr val="333333"/>
                </a:solidFill>
              </a:rPr>
              <a:t>Sanvito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0" indent="0" eaLnBrk="1" hangingPunct="1"/>
            <a:r>
              <a:rPr lang="en-US" sz="1600" i="1" dirty="0" smtClean="0">
                <a:solidFill>
                  <a:srgbClr val="333333"/>
                </a:solidFill>
              </a:rPr>
              <a:t>School of Physics and CRANN, Trinity College Dublin, IRELAND</a:t>
            </a:r>
          </a:p>
        </p:txBody>
      </p:sp>
      <p:pic>
        <p:nvPicPr>
          <p:cNvPr id="4101" name="Picture 33" descr="crann_rgb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7742238" y="0"/>
            <a:ext cx="1401762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 descr="sfi_PMS.ai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16238" y="6021388"/>
            <a:ext cx="8112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 descr="trinity crest.psd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57200" y="6172200"/>
            <a:ext cx="36036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7" descr="UCCsimplified.ai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266825" y="6140450"/>
            <a:ext cx="1260475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" y="762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FFFFFF"/>
                </a:solidFill>
              </a:rPr>
              <a:t>Sao Paulo, Brazil	                        	October 2014</a:t>
            </a:r>
          </a:p>
        </p:txBody>
      </p:sp>
    </p:spTree>
    <p:extLst>
      <p:ext uri="{BB962C8B-B14F-4D97-AF65-F5344CB8AC3E}">
        <p14:creationId xmlns:p14="http://schemas.microsoft.com/office/powerpoint/2010/main" val="26803581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36600" y="279000"/>
            <a:ext cx="4114800" cy="533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900">
                <a:solidFill>
                  <a:srgbClr val="0000FF"/>
                </a:solidFill>
                <a:latin typeface="Arial"/>
                <a:ea typeface="Arial"/>
              </a:rPr>
              <a:t>Translational invariance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981080" y="2392200"/>
            <a:ext cx="914400" cy="2286000"/>
          </a:xfrm>
          <a:prstGeom prst="rect">
            <a:avLst/>
          </a:prstGeom>
          <a:solidFill>
            <a:srgbClr val="99E51A"/>
          </a:solidFill>
          <a:ln>
            <a:noFill/>
          </a:ln>
        </p:spPr>
      </p:sp>
      <p:sp>
        <p:nvSpPr>
          <p:cNvPr id="157" name="Line 3"/>
          <p:cNvSpPr/>
          <p:nvPr/>
        </p:nvSpPr>
        <p:spPr>
          <a:xfrm flipV="1">
            <a:off x="762120" y="3458880"/>
            <a:ext cx="1143000" cy="990360"/>
          </a:xfrm>
          <a:prstGeom prst="line">
            <a:avLst/>
          </a:prstGeom>
          <a:ln w="57240">
            <a:solidFill>
              <a:srgbClr val="FF0000"/>
            </a:solidFill>
            <a:miter/>
            <a:tailEnd type="triangle" w="med" len="med"/>
          </a:ln>
        </p:spPr>
      </p:sp>
      <p:sp>
        <p:nvSpPr>
          <p:cNvPr id="158" name="Line 4"/>
          <p:cNvSpPr/>
          <p:nvPr/>
        </p:nvSpPr>
        <p:spPr>
          <a:xfrm>
            <a:off x="762120" y="4449600"/>
            <a:ext cx="1143000" cy="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159" name="Line 5"/>
          <p:cNvSpPr/>
          <p:nvPr/>
        </p:nvSpPr>
        <p:spPr>
          <a:xfrm flipV="1">
            <a:off x="762120" y="3306240"/>
            <a:ext cx="0" cy="114300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160" name="CustomShape 6"/>
          <p:cNvSpPr/>
          <p:nvPr/>
        </p:nvSpPr>
        <p:spPr>
          <a:xfrm>
            <a:off x="990720" y="4525920"/>
            <a:ext cx="76176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US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z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76320" y="3611520"/>
            <a:ext cx="76176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GB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y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3"/>
          <a:stretch>
            <a:fillRect/>
          </a:stretch>
        </p:blipFill>
        <p:spPr>
          <a:xfrm>
            <a:off x="3441600" y="2781360"/>
            <a:ext cx="5473800" cy="79992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4"/>
          <a:stretch>
            <a:fillRect/>
          </a:stretch>
        </p:blipFill>
        <p:spPr>
          <a:xfrm>
            <a:off x="3507545" y="5162220"/>
            <a:ext cx="3835440" cy="857160"/>
          </a:xfrm>
          <a:prstGeom prst="rect">
            <a:avLst/>
          </a:prstGeom>
          <a:ln w="57240">
            <a:solidFill>
              <a:srgbClr val="99E51A"/>
            </a:solidFill>
            <a:miter/>
          </a:ln>
        </p:spPr>
      </p:pic>
      <p:pic>
        <p:nvPicPr>
          <p:cNvPr id="164" name="Picture 163"/>
          <p:cNvPicPr/>
          <p:nvPr/>
        </p:nvPicPr>
        <p:blipFill>
          <a:blip r:embed="rId5"/>
          <a:stretch>
            <a:fillRect/>
          </a:stretch>
        </p:blipFill>
        <p:spPr>
          <a:xfrm>
            <a:off x="3275856" y="3824460"/>
            <a:ext cx="4267440" cy="90324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6"/>
          <a:stretch>
            <a:fillRect/>
          </a:stretch>
        </p:blipFill>
        <p:spPr>
          <a:xfrm>
            <a:off x="4343400" y="1066680"/>
            <a:ext cx="1752480" cy="1621080"/>
          </a:xfrm>
          <a:prstGeom prst="rect">
            <a:avLst/>
          </a:prstGeom>
          <a:ln>
            <a:noFill/>
          </a:ln>
        </p:spPr>
      </p:pic>
      <p:sp>
        <p:nvSpPr>
          <p:cNvPr id="167" name="CustomShape 8"/>
          <p:cNvSpPr/>
          <p:nvPr/>
        </p:nvSpPr>
        <p:spPr>
          <a:xfrm>
            <a:off x="7793640" y="5812920"/>
            <a:ext cx="142920" cy="41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597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err="1" smtClean="0"/>
              <a:t>k</a:t>
            </a:r>
            <a:r>
              <a:rPr lang="en-IE" baseline="-25000" dirty="0" err="1" smtClean="0"/>
              <a:t>x</a:t>
            </a:r>
            <a:r>
              <a:rPr lang="en-IE" dirty="0" err="1" smtClean="0"/>
              <a:t>-k</a:t>
            </a:r>
            <a:r>
              <a:rPr lang="en-IE" baseline="-25000" dirty="0" err="1" smtClean="0"/>
              <a:t>y</a:t>
            </a:r>
            <a:r>
              <a:rPr lang="en-IE" dirty="0" smtClean="0"/>
              <a:t> dependent transmission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1828800" y="4191120"/>
            <a:ext cx="914400" cy="2286000"/>
          </a:xfrm>
          <a:prstGeom prst="rect">
            <a:avLst/>
          </a:prstGeom>
          <a:solidFill>
            <a:srgbClr val="99E51A"/>
          </a:solidFill>
          <a:ln>
            <a:noFill/>
          </a:ln>
        </p:spPr>
      </p:sp>
      <p:sp>
        <p:nvSpPr>
          <p:cNvPr id="5" name="Line 2"/>
          <p:cNvSpPr/>
          <p:nvPr/>
        </p:nvSpPr>
        <p:spPr>
          <a:xfrm flipV="1">
            <a:off x="609480" y="5379840"/>
            <a:ext cx="1143000" cy="182520"/>
          </a:xfrm>
          <a:prstGeom prst="line">
            <a:avLst/>
          </a:prstGeom>
          <a:ln w="57240">
            <a:solidFill>
              <a:srgbClr val="FF0000"/>
            </a:solidFill>
            <a:miter/>
            <a:tailEnd type="triangle" w="med" len="med"/>
          </a:ln>
        </p:spPr>
      </p:sp>
      <p:sp>
        <p:nvSpPr>
          <p:cNvPr id="6" name="Line 3"/>
          <p:cNvSpPr/>
          <p:nvPr/>
        </p:nvSpPr>
        <p:spPr>
          <a:xfrm>
            <a:off x="609480" y="5608800"/>
            <a:ext cx="1143000" cy="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7" name="Line 4"/>
          <p:cNvSpPr/>
          <p:nvPr/>
        </p:nvSpPr>
        <p:spPr>
          <a:xfrm flipV="1">
            <a:off x="609480" y="5303520"/>
            <a:ext cx="0" cy="30492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8" name="CustomShape 5"/>
          <p:cNvSpPr/>
          <p:nvPr/>
        </p:nvSpPr>
        <p:spPr>
          <a:xfrm>
            <a:off x="838080" y="5608800"/>
            <a:ext cx="76212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US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z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-76320" y="5151600"/>
            <a:ext cx="76212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GB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y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1828800" y="1295280"/>
            <a:ext cx="914400" cy="2286000"/>
          </a:xfrm>
          <a:prstGeom prst="rect">
            <a:avLst/>
          </a:prstGeom>
          <a:solidFill>
            <a:srgbClr val="99E51A"/>
          </a:solidFill>
          <a:ln>
            <a:noFill/>
          </a:ln>
        </p:spPr>
      </p:sp>
      <p:sp>
        <p:nvSpPr>
          <p:cNvPr id="11" name="Line 8"/>
          <p:cNvSpPr/>
          <p:nvPr/>
        </p:nvSpPr>
        <p:spPr>
          <a:xfrm flipV="1">
            <a:off x="1295280" y="2316240"/>
            <a:ext cx="304920" cy="1295280"/>
          </a:xfrm>
          <a:prstGeom prst="line">
            <a:avLst/>
          </a:prstGeom>
          <a:ln w="57240">
            <a:solidFill>
              <a:srgbClr val="FF0000"/>
            </a:solidFill>
            <a:miter/>
            <a:tailEnd type="triangle" w="med" len="med"/>
          </a:ln>
        </p:spPr>
      </p:sp>
      <p:sp>
        <p:nvSpPr>
          <p:cNvPr id="12" name="Line 9"/>
          <p:cNvSpPr/>
          <p:nvPr/>
        </p:nvSpPr>
        <p:spPr>
          <a:xfrm>
            <a:off x="1327320" y="3611520"/>
            <a:ext cx="425160" cy="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13" name="Line 10"/>
          <p:cNvSpPr/>
          <p:nvPr/>
        </p:nvSpPr>
        <p:spPr>
          <a:xfrm flipV="1">
            <a:off x="1295280" y="2316240"/>
            <a:ext cx="0" cy="1295280"/>
          </a:xfrm>
          <a:prstGeom prst="line">
            <a:avLst/>
          </a:prstGeom>
          <a:ln w="2232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14" name="CustomShape 11"/>
          <p:cNvSpPr/>
          <p:nvPr/>
        </p:nvSpPr>
        <p:spPr>
          <a:xfrm>
            <a:off x="1143000" y="3611520"/>
            <a:ext cx="76212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US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z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5" name="CustomShape 12"/>
          <p:cNvSpPr/>
          <p:nvPr/>
        </p:nvSpPr>
        <p:spPr>
          <a:xfrm>
            <a:off x="609480" y="2849400"/>
            <a:ext cx="76212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GB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y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" name="Line 13"/>
          <p:cNvSpPr/>
          <p:nvPr/>
        </p:nvSpPr>
        <p:spPr>
          <a:xfrm flipV="1">
            <a:off x="2743200" y="1143000"/>
            <a:ext cx="304920" cy="1295280"/>
          </a:xfrm>
          <a:prstGeom prst="line">
            <a:avLst/>
          </a:prstGeom>
          <a:ln w="57240">
            <a:solidFill>
              <a:srgbClr val="FF0000">
                <a:alpha val="30000"/>
              </a:srgbClr>
            </a:solidFill>
            <a:miter/>
            <a:tailEnd type="triangle" w="med" len="med"/>
          </a:ln>
        </p:spPr>
      </p:sp>
      <p:sp>
        <p:nvSpPr>
          <p:cNvPr id="17" name="Line 14"/>
          <p:cNvSpPr/>
          <p:nvPr/>
        </p:nvSpPr>
        <p:spPr>
          <a:xfrm flipV="1">
            <a:off x="2743200" y="5028840"/>
            <a:ext cx="1143000" cy="182520"/>
          </a:xfrm>
          <a:prstGeom prst="line">
            <a:avLst/>
          </a:prstGeom>
          <a:ln w="57240">
            <a:solidFill>
              <a:srgbClr val="FF0000"/>
            </a:solidFill>
            <a:miter/>
            <a:tailEnd type="triangle" w="med" len="med"/>
          </a:ln>
        </p:spPr>
      </p:sp>
      <p:sp>
        <p:nvSpPr>
          <p:cNvPr id="18" name="CustomShape 15"/>
          <p:cNvSpPr/>
          <p:nvPr/>
        </p:nvSpPr>
        <p:spPr>
          <a:xfrm>
            <a:off x="2666880" y="2362320"/>
            <a:ext cx="1752840" cy="5497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T  </a:t>
            </a:r>
            <a:r>
              <a:rPr lang="en-GB" sz="2800" u="sng">
                <a:solidFill>
                  <a:srgbClr val="515151"/>
                </a:solidFill>
                <a:latin typeface="Arial"/>
                <a:ea typeface="ヒラギノ角ゴ Pro W3"/>
              </a:rPr>
              <a:t>small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9" name="CustomShape 16"/>
          <p:cNvSpPr/>
          <p:nvPr/>
        </p:nvSpPr>
        <p:spPr>
          <a:xfrm>
            <a:off x="2666880" y="5440320"/>
            <a:ext cx="1752840" cy="5497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T  </a:t>
            </a:r>
            <a:r>
              <a:rPr lang="en-GB" sz="2800" u="sng">
                <a:solidFill>
                  <a:srgbClr val="515151"/>
                </a:solidFill>
                <a:latin typeface="Arial"/>
                <a:ea typeface="ヒラギノ角ゴ Pro W3"/>
              </a:rPr>
              <a:t>large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5105520" y="2685960"/>
            <a:ext cx="2361960" cy="2362320"/>
          </a:xfrm>
          <a:prstGeom prst="rect">
            <a:avLst/>
          </a:prstGeom>
          <a:ln>
            <a:noFill/>
          </a:ln>
        </p:spPr>
      </p:pic>
      <p:pic>
        <p:nvPicPr>
          <p:cNvPr id="21" name="Picture 20"/>
          <p:cNvPicPr/>
          <p:nvPr/>
        </p:nvPicPr>
        <p:blipFill>
          <a:blip r:embed="rId4"/>
          <a:stretch>
            <a:fillRect/>
          </a:stretch>
        </p:blipFill>
        <p:spPr>
          <a:xfrm>
            <a:off x="7562880" y="2514600"/>
            <a:ext cx="1504800" cy="2762280"/>
          </a:xfrm>
          <a:prstGeom prst="rect">
            <a:avLst/>
          </a:prstGeom>
          <a:ln>
            <a:noFill/>
          </a:ln>
        </p:spPr>
      </p:pic>
      <p:sp>
        <p:nvSpPr>
          <p:cNvPr id="22" name="CustomShape 17"/>
          <p:cNvSpPr/>
          <p:nvPr/>
        </p:nvSpPr>
        <p:spPr>
          <a:xfrm>
            <a:off x="6019920" y="5105520"/>
            <a:ext cx="76176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US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x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3" name="CustomShape 18"/>
          <p:cNvSpPr/>
          <p:nvPr/>
        </p:nvSpPr>
        <p:spPr>
          <a:xfrm>
            <a:off x="4419720" y="3581280"/>
            <a:ext cx="761760" cy="614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3200" i="1">
                <a:solidFill>
                  <a:srgbClr val="515151"/>
                </a:solidFill>
                <a:latin typeface="Arial"/>
                <a:ea typeface="ヒラギノ角ゴ Pro W3"/>
              </a:rPr>
              <a:t>k</a:t>
            </a:r>
            <a:r>
              <a:rPr lang="en-GB" sz="3200" i="1" baseline="-25000">
                <a:solidFill>
                  <a:srgbClr val="515151"/>
                </a:solidFill>
                <a:latin typeface="Arial"/>
                <a:ea typeface="ヒラギノ角ゴ Pro W3"/>
              </a:rPr>
              <a:t>y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545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err="1" smtClean="0"/>
              <a:t>Spinpolarized</a:t>
            </a:r>
            <a:r>
              <a:rPr lang="en-IE" dirty="0" smtClean="0"/>
              <a:t> electrodes: 2 spin-fluids model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27" name="CustomShape 3"/>
          <p:cNvSpPr/>
          <p:nvPr/>
        </p:nvSpPr>
        <p:spPr>
          <a:xfrm>
            <a:off x="685800" y="3384672"/>
            <a:ext cx="6400800" cy="914400"/>
          </a:xfrm>
          <a:prstGeom prst="ellipse">
            <a:avLst/>
          </a:prstGeom>
          <a:solidFill>
            <a:srgbClr val="9AE21D"/>
          </a:solidFill>
          <a:ln w="9360">
            <a:solidFill>
              <a:srgbClr val="555555"/>
            </a:solidFill>
            <a:miter/>
          </a:ln>
        </p:spPr>
      </p:sp>
      <p:sp>
        <p:nvSpPr>
          <p:cNvPr id="28" name="CustomShape 4"/>
          <p:cNvSpPr/>
          <p:nvPr/>
        </p:nvSpPr>
        <p:spPr>
          <a:xfrm rot="16200000">
            <a:off x="2743200" y="2469912"/>
            <a:ext cx="1523880" cy="1219320"/>
          </a:xfrm>
          <a:prstGeom prst="flowChartDelay">
            <a:avLst/>
          </a:prstGeom>
          <a:solidFill>
            <a:srgbClr val="5FB2D8"/>
          </a:solidFill>
          <a:ln w="9360">
            <a:solidFill>
              <a:srgbClr val="555555"/>
            </a:solidFill>
            <a:miter/>
          </a:ln>
        </p:spPr>
      </p:sp>
      <p:sp>
        <p:nvSpPr>
          <p:cNvPr id="29" name="CustomShape 5"/>
          <p:cNvSpPr/>
          <p:nvPr/>
        </p:nvSpPr>
        <p:spPr>
          <a:xfrm rot="5400000" flipV="1">
            <a:off x="3504960" y="3994152"/>
            <a:ext cx="1524240" cy="1219320"/>
          </a:xfrm>
          <a:prstGeom prst="flowChartDelay">
            <a:avLst/>
          </a:prstGeom>
          <a:solidFill>
            <a:srgbClr val="5FB2D8"/>
          </a:solidFill>
          <a:ln w="9360">
            <a:solidFill>
              <a:srgbClr val="555555"/>
            </a:solidFill>
            <a:miter/>
          </a:ln>
        </p:spPr>
      </p:sp>
      <p:sp>
        <p:nvSpPr>
          <p:cNvPr id="30" name="CustomShape 6"/>
          <p:cNvSpPr/>
          <p:nvPr/>
        </p:nvSpPr>
        <p:spPr>
          <a:xfrm>
            <a:off x="4267080" y="2568912"/>
            <a:ext cx="762120" cy="5454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rgbClr val="555555"/>
                </a:solidFill>
                <a:latin typeface="Arial"/>
                <a:ea typeface="DejaVu Sans"/>
              </a:rPr>
              <a:t>E</a:t>
            </a:r>
            <a:r>
              <a:rPr lang="en-GB" sz="2800" baseline="-25000">
                <a:solidFill>
                  <a:srgbClr val="555555"/>
                </a:solidFill>
                <a:latin typeface="Arial"/>
                <a:ea typeface="DejaVu Sans"/>
              </a:rPr>
              <a:t>F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1" name="CustomShape 7"/>
          <p:cNvSpPr/>
          <p:nvPr/>
        </p:nvSpPr>
        <p:spPr>
          <a:xfrm>
            <a:off x="7010280" y="3787872"/>
            <a:ext cx="762120" cy="4888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rgbClr val="555555"/>
                </a:solidFill>
                <a:latin typeface="Arial"/>
                <a:ea typeface="DejaVu Sans"/>
              </a:rPr>
              <a:t>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2" name="Line 8"/>
          <p:cNvSpPr/>
          <p:nvPr/>
        </p:nvSpPr>
        <p:spPr>
          <a:xfrm>
            <a:off x="76320" y="3841872"/>
            <a:ext cx="7467480" cy="0"/>
          </a:xfrm>
          <a:prstGeom prst="line">
            <a:avLst/>
          </a:prstGeom>
          <a:ln w="28440">
            <a:solidFill>
              <a:srgbClr val="555555"/>
            </a:solidFill>
            <a:miter/>
            <a:tailEnd type="triangle" w="med" len="med"/>
          </a:ln>
        </p:spPr>
      </p:sp>
      <p:sp>
        <p:nvSpPr>
          <p:cNvPr id="33" name="Line 9"/>
          <p:cNvSpPr/>
          <p:nvPr/>
        </p:nvSpPr>
        <p:spPr>
          <a:xfrm>
            <a:off x="4267080" y="2109912"/>
            <a:ext cx="0" cy="3429000"/>
          </a:xfrm>
          <a:prstGeom prst="line">
            <a:avLst/>
          </a:prstGeom>
          <a:ln w="19080">
            <a:solidFill>
              <a:srgbClr val="555555"/>
            </a:solidFill>
            <a:miter/>
          </a:ln>
        </p:spPr>
      </p:sp>
      <p:sp>
        <p:nvSpPr>
          <p:cNvPr id="34" name="CustomShape 10"/>
          <p:cNvSpPr/>
          <p:nvPr/>
        </p:nvSpPr>
        <p:spPr>
          <a:xfrm>
            <a:off x="3979773" y="1243713"/>
            <a:ext cx="1066680" cy="4888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rgbClr val="555555"/>
                </a:solidFill>
                <a:latin typeface="Arial"/>
                <a:ea typeface="DejaVu Sans"/>
              </a:rPr>
              <a:t>DOS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5" name="CustomShape 11"/>
          <p:cNvSpPr/>
          <p:nvPr/>
        </p:nvSpPr>
        <p:spPr>
          <a:xfrm>
            <a:off x="0" y="2872032"/>
            <a:ext cx="1828800" cy="529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srgbClr val="555555"/>
                </a:solidFill>
                <a:latin typeface="Arial"/>
                <a:ea typeface="DejaVu Sans"/>
              </a:rPr>
              <a:t>Majority </a:t>
            </a:r>
            <a:r>
              <a:rPr lang="en-US" sz="2800">
                <a:solidFill>
                  <a:srgbClr val="555555"/>
                </a:solidFill>
                <a:latin typeface="Symbol"/>
                <a:ea typeface="DejaVu Sans"/>
              </a:rPr>
              <a:t>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6" name="CustomShape 12"/>
          <p:cNvSpPr/>
          <p:nvPr/>
        </p:nvSpPr>
        <p:spPr>
          <a:xfrm>
            <a:off x="0" y="4258032"/>
            <a:ext cx="1828800" cy="529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rgbClr val="555555"/>
                </a:solidFill>
                <a:latin typeface="Arial"/>
                <a:ea typeface="DejaVu Sans"/>
              </a:rPr>
              <a:t>Minority </a:t>
            </a:r>
            <a:r>
              <a:rPr lang="en-GB" sz="2800">
                <a:solidFill>
                  <a:srgbClr val="555555"/>
                </a:solidFill>
                <a:latin typeface="Symbol"/>
                <a:ea typeface="DejaVu Sans"/>
              </a:rPr>
              <a:t>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641505" y="2138352"/>
            <a:ext cx="1438200" cy="1447920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7619939" y="4174283"/>
            <a:ext cx="1447920" cy="1438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6418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23528" y="1412776"/>
            <a:ext cx="8503096" cy="1828800"/>
          </a:xfrm>
        </p:spPr>
        <p:txBody>
          <a:bodyPr lIns="35717" tIns="35717" rIns="35717" bIns="35717" anchor="ctr">
            <a:normAutofit/>
          </a:bodyPr>
          <a:lstStyle/>
          <a:p>
            <a:pPr algn="ctr"/>
            <a:r>
              <a:rPr lang="en-GB" dirty="0" smtClean="0"/>
              <a:t>Fe/</a:t>
            </a:r>
            <a:r>
              <a:rPr lang="en-GB" dirty="0" err="1" smtClean="0"/>
              <a:t>MgO</a:t>
            </a:r>
            <a:r>
              <a:rPr lang="en-GB" dirty="0" smtClean="0"/>
              <a:t>/Fe tunnel junctions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071780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pic>
        <p:nvPicPr>
          <p:cNvPr id="436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27640" y="400500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 flipV="1">
            <a:off x="1338840" y="43700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438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27640" y="513684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9" name="CustomShape 4"/>
          <p:cNvSpPr/>
          <p:nvPr/>
        </p:nvSpPr>
        <p:spPr>
          <a:xfrm>
            <a:off x="3054960" y="517356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 flipV="1">
            <a:off x="3054960" y="404172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 flipV="1">
            <a:off x="1375200" y="55022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1776960" y="4790880"/>
            <a:ext cx="127620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1886400" y="5941800"/>
            <a:ext cx="153324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Anti-Parallel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5508000" y="3429000"/>
            <a:ext cx="134892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 dirty="0">
                <a:solidFill>
                  <a:srgbClr val="555555"/>
                </a:solidFill>
                <a:latin typeface="Arial"/>
                <a:ea typeface="ＭＳ Ｐゴシック"/>
              </a:rPr>
              <a:t>MR </a:t>
            </a:r>
            <a:r>
              <a:rPr lang="en-GB" sz="3200" dirty="0">
                <a:solidFill>
                  <a:srgbClr val="555555"/>
                </a:solidFill>
                <a:latin typeface="Arial"/>
                <a:ea typeface="ＭＳ Ｐゴシック"/>
              </a:rPr>
              <a:t>=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5" name="Line 10"/>
          <p:cNvSpPr/>
          <p:nvPr/>
        </p:nvSpPr>
        <p:spPr>
          <a:xfrm>
            <a:off x="6632280" y="3736800"/>
            <a:ext cx="144756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46" name="CustomShape 11"/>
          <p:cNvSpPr/>
          <p:nvPr/>
        </p:nvSpPr>
        <p:spPr>
          <a:xfrm>
            <a:off x="6708240" y="310176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7" name="CustomShape 12"/>
          <p:cNvSpPr/>
          <p:nvPr/>
        </p:nvSpPr>
        <p:spPr>
          <a:xfrm>
            <a:off x="6859440" y="3325680"/>
            <a:ext cx="3495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8" name="CustomShape 13"/>
          <p:cNvSpPr/>
          <p:nvPr/>
        </p:nvSpPr>
        <p:spPr>
          <a:xfrm>
            <a:off x="7395480" y="312408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9" name="CustomShape 14"/>
          <p:cNvSpPr/>
          <p:nvPr/>
        </p:nvSpPr>
        <p:spPr>
          <a:xfrm>
            <a:off x="7546320" y="334800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0" name="CustomShape 15"/>
          <p:cNvSpPr/>
          <p:nvPr/>
        </p:nvSpPr>
        <p:spPr>
          <a:xfrm>
            <a:off x="7089120" y="364644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239960" y="387036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2" name="Line 17"/>
          <p:cNvSpPr/>
          <p:nvPr/>
        </p:nvSpPr>
        <p:spPr>
          <a:xfrm>
            <a:off x="7165440" y="3431880"/>
            <a:ext cx="22860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53" name="CustomShape 18"/>
          <p:cNvSpPr/>
          <p:nvPr/>
        </p:nvSpPr>
        <p:spPr>
          <a:xfrm>
            <a:off x="5460480" y="3127320"/>
            <a:ext cx="2771640" cy="1142640"/>
          </a:xfrm>
          <a:prstGeom prst="rect">
            <a:avLst/>
          </a:prstGeom>
          <a:noFill/>
          <a:ln w="38160">
            <a:solidFill>
              <a:srgbClr val="FF0000"/>
            </a:solidFill>
            <a:miter/>
          </a:ln>
        </p:spPr>
      </p:sp>
      <p:pic>
        <p:nvPicPr>
          <p:cNvPr id="454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5640" y="1484640"/>
            <a:ext cx="4320000" cy="2160000"/>
          </a:xfrm>
          <a:prstGeom prst="rect">
            <a:avLst/>
          </a:prstGeom>
          <a:ln w="9360">
            <a:noFill/>
          </a:ln>
        </p:spPr>
      </p:pic>
      <p:sp>
        <p:nvSpPr>
          <p:cNvPr id="23" name="CustomShape 3"/>
          <p:cNvSpPr/>
          <p:nvPr/>
        </p:nvSpPr>
        <p:spPr>
          <a:xfrm>
            <a:off x="1275649" y="3702543"/>
            <a:ext cx="5441051" cy="320097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S. S. P. Parkin 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et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ヒラギノ角ゴ Pro W3"/>
              </a:rPr>
              <a:t>al.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,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Nature Materials. </a:t>
            </a:r>
            <a:r>
              <a:rPr lang="en-GB" sz="1400" b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3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, 862 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2004)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270106" y="274465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kern="0" dirty="0" err="1" smtClean="0">
                <a:solidFill>
                  <a:srgbClr val="FFFFFF"/>
                </a:solidFill>
              </a:rPr>
              <a:t>Tunneling</a:t>
            </a:r>
            <a:r>
              <a:rPr lang="en-IE" kern="0" dirty="0" smtClean="0">
                <a:solidFill>
                  <a:srgbClr val="FFFFFF"/>
                </a:solidFill>
              </a:rPr>
              <a:t> magneto-resistance (TMR)</a:t>
            </a:r>
            <a:endParaRPr lang="en-US" b="1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26" name="CustomShape 12"/>
          <p:cNvSpPr/>
          <p:nvPr/>
        </p:nvSpPr>
        <p:spPr>
          <a:xfrm>
            <a:off x="4875300" y="5880245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W.H. Butler </a:t>
            </a:r>
            <a:r>
              <a:rPr lang="en-GB" sz="1600" i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et al.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PRB </a:t>
            </a:r>
            <a:r>
              <a:rPr lang="en-GB" sz="16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63</a:t>
            </a:r>
            <a:r>
              <a:rPr lang="en-GB" sz="16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054416 (2001)</a:t>
            </a:r>
            <a:endParaRPr sz="1600" dirty="0">
              <a:solidFill>
                <a:prstClr val="black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5760" y="5480135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rgbClr val="229BE8">
                    <a:lumMod val="75000"/>
                  </a:srgbClr>
                </a:solidFill>
              </a:rPr>
              <a:t>Theoretical prediction:</a:t>
            </a:r>
            <a:endParaRPr lang="en-GB" sz="2000" dirty="0">
              <a:solidFill>
                <a:srgbClr val="229B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402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6164640" y="3466331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37" name="CustomShape 3"/>
          <p:cNvSpPr/>
          <p:nvPr/>
        </p:nvSpPr>
        <p:spPr>
          <a:xfrm flipV="1">
            <a:off x="6675840" y="3831371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38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6164640" y="4999571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39" name="CustomShape 4"/>
          <p:cNvSpPr/>
          <p:nvPr/>
        </p:nvSpPr>
        <p:spPr>
          <a:xfrm>
            <a:off x="8391960" y="5037011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40" name="CustomShape 5"/>
          <p:cNvSpPr/>
          <p:nvPr/>
        </p:nvSpPr>
        <p:spPr>
          <a:xfrm flipV="1">
            <a:off x="8391960" y="3503051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1" name="CustomShape 6"/>
          <p:cNvSpPr/>
          <p:nvPr/>
        </p:nvSpPr>
        <p:spPr>
          <a:xfrm flipV="1">
            <a:off x="6744177" y="536201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2" name="CustomShape 7"/>
          <p:cNvSpPr/>
          <p:nvPr/>
        </p:nvSpPr>
        <p:spPr>
          <a:xfrm>
            <a:off x="7113960" y="4252211"/>
            <a:ext cx="127620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 dirty="0">
                <a:solidFill>
                  <a:srgbClr val="515151"/>
                </a:solidFill>
                <a:latin typeface="Arial"/>
                <a:ea typeface="ヒラギノ角ゴ Pro W3"/>
              </a:rPr>
              <a:t>Parallel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3" name="CustomShape 8"/>
          <p:cNvSpPr/>
          <p:nvPr/>
        </p:nvSpPr>
        <p:spPr>
          <a:xfrm>
            <a:off x="7223400" y="5804531"/>
            <a:ext cx="153324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 dirty="0">
                <a:solidFill>
                  <a:srgbClr val="515151"/>
                </a:solidFill>
                <a:latin typeface="Arial"/>
                <a:ea typeface="ヒラギノ角ゴ Pro W3"/>
              </a:rPr>
              <a:t>Anti-Parallel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335335" y="21437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4000" dirty="0">
                <a:solidFill>
                  <a:srgbClr val="008000"/>
                </a:solidFill>
                <a:latin typeface="Arial"/>
                <a:ea typeface="DejaVu Sans"/>
              </a:rPr>
              <a:t>Resistance and TMR</a:t>
            </a:r>
            <a:endParaRPr sz="40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37" name="Line 4"/>
          <p:cNvSpPr/>
          <p:nvPr/>
        </p:nvSpPr>
        <p:spPr>
          <a:xfrm flipV="1">
            <a:off x="7214400" y="3607200"/>
            <a:ext cx="799200" cy="172800"/>
          </a:xfrm>
          <a:prstGeom prst="line">
            <a:avLst/>
          </a:prstGeom>
          <a:ln w="50400">
            <a:solidFill>
              <a:srgbClr val="000000"/>
            </a:solidFill>
            <a:round/>
            <a:tailEnd type="stealth" w="med" len="med"/>
          </a:ln>
        </p:spPr>
      </p:sp>
      <p:sp>
        <p:nvSpPr>
          <p:cNvPr id="339" name="TextShape 6"/>
          <p:cNvSpPr txBox="1"/>
          <p:nvPr/>
        </p:nvSpPr>
        <p:spPr>
          <a:xfrm>
            <a:off x="348120" y="6193080"/>
            <a:ext cx="3340080" cy="296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Yuasa </a:t>
            </a:r>
            <a:r>
              <a:rPr lang="en-GB" sz="1400" i="1">
                <a:solidFill>
                  <a:srgbClr val="000000"/>
                </a:solidFill>
                <a:latin typeface="Times New Roman"/>
                <a:ea typeface="DejaVu Sans"/>
              </a:rPr>
              <a:t>et al</a:t>
            </a: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., Nature Materials </a:t>
            </a:r>
            <a:r>
              <a:rPr lang="en-GB" sz="1400" b="1">
                <a:solidFill>
                  <a:srgbClr val="000000"/>
                </a:solidFill>
                <a:latin typeface="Times New Roman"/>
                <a:ea typeface="DejaVu Sans"/>
              </a:rPr>
              <a:t>3</a:t>
            </a: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, 868 (2004)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42" name="Line 8"/>
          <p:cNvSpPr/>
          <p:nvPr/>
        </p:nvSpPr>
        <p:spPr>
          <a:xfrm flipV="1">
            <a:off x="7214400" y="5162400"/>
            <a:ext cx="799200" cy="172800"/>
          </a:xfrm>
          <a:prstGeom prst="line">
            <a:avLst/>
          </a:prstGeom>
          <a:ln w="50400">
            <a:solidFill>
              <a:srgbClr val="000000"/>
            </a:solidFill>
            <a:round/>
            <a:tailEnd type="stealth" w="med" len="med"/>
          </a:ln>
        </p:spPr>
      </p:sp>
      <p:sp>
        <p:nvSpPr>
          <p:cNvPr id="343" name="TextShape 9"/>
          <p:cNvSpPr txBox="1"/>
          <p:nvPr/>
        </p:nvSpPr>
        <p:spPr>
          <a:xfrm>
            <a:off x="7264875" y="4838400"/>
            <a:ext cx="476280" cy="4618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i="1" dirty="0" smtClean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GB" sz="2000" b="1" baseline="-25000" dirty="0" smtClean="0">
                <a:solidFill>
                  <a:srgbClr val="000000"/>
                </a:solidFill>
                <a:latin typeface="Times New Roman"/>
                <a:ea typeface="DejaVu Sans"/>
              </a:rPr>
              <a:t>AP</a:t>
            </a:r>
            <a:endParaRPr sz="1800" baseline="-250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47" name="CustomShape 13"/>
          <p:cNvSpPr/>
          <p:nvPr/>
        </p:nvSpPr>
        <p:spPr>
          <a:xfrm>
            <a:off x="3456000" y="2196000"/>
            <a:ext cx="5184000" cy="610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latin typeface="Arial"/>
                <a:ea typeface="DejaVu Sans"/>
              </a:rPr>
              <a:t>Resistance increases exponentially with the thickness with a damping coefficient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Arial"/>
              </a:rPr>
              <a:t>α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48" name="Picture 347"/>
          <p:cNvPicPr/>
          <p:nvPr/>
        </p:nvPicPr>
        <p:blipFill>
          <a:blip r:embed="rId4"/>
          <a:stretch>
            <a:fillRect/>
          </a:stretch>
        </p:blipFill>
        <p:spPr>
          <a:xfrm>
            <a:off x="234000" y="1188000"/>
            <a:ext cx="3040920" cy="478512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250" y="1231190"/>
            <a:ext cx="3812550" cy="7704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827" y="1874340"/>
            <a:ext cx="326520" cy="885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Shape 9"/>
          <p:cNvSpPr txBox="1"/>
          <p:nvPr/>
        </p:nvSpPr>
        <p:spPr>
          <a:xfrm>
            <a:off x="7240973" y="3300412"/>
            <a:ext cx="476280" cy="4618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b="1" i="1" dirty="0" smtClean="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lang="en-GB" sz="2000" b="1" baseline="-25000" dirty="0" smtClean="0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endParaRPr sz="1800" baseline="-250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658" y="3684673"/>
            <a:ext cx="2375828" cy="1116057"/>
          </a:xfrm>
          <a:prstGeom prst="rect">
            <a:avLst/>
          </a:prstGeom>
        </p:spPr>
      </p:pic>
      <p:sp>
        <p:nvSpPr>
          <p:cNvPr id="349" name="TextShape 14"/>
          <p:cNvSpPr txBox="1"/>
          <p:nvPr/>
        </p:nvSpPr>
        <p:spPr>
          <a:xfrm rot="16200000">
            <a:off x="927" y="2143486"/>
            <a:ext cx="814320" cy="254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i="1" dirty="0">
                <a:solidFill>
                  <a:srgbClr val="000000"/>
                </a:solidFill>
                <a:latin typeface="Times New Roman"/>
                <a:ea typeface="DejaVu Sans"/>
              </a:rPr>
              <a:t>RA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 (</a:t>
            </a:r>
            <a:r>
              <a:rPr lang="en-GB" sz="1100" dirty="0">
                <a:solidFill>
                  <a:srgbClr val="000000"/>
                </a:solidFill>
                <a:latin typeface="Arial"/>
                <a:ea typeface="Arial"/>
              </a:rPr>
              <a:t>Ωμ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Arial"/>
              </a:rPr>
              <a:t>m</a:t>
            </a:r>
            <a:r>
              <a:rPr lang="en-GB" sz="1100" baseline="101000" dirty="0">
                <a:solidFill>
                  <a:srgbClr val="000000"/>
                </a:solidFill>
                <a:latin typeface="Times New Roman"/>
                <a:ea typeface="Arial"/>
              </a:rPr>
              <a:t>2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4860" y="3952980"/>
            <a:ext cx="326520" cy="885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0" name="TextShape 15"/>
          <p:cNvSpPr txBox="1"/>
          <p:nvPr/>
        </p:nvSpPr>
        <p:spPr>
          <a:xfrm rot="16200000">
            <a:off x="-134610" y="4497530"/>
            <a:ext cx="939600" cy="2487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MR ratio (%)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91200" y="5788799"/>
            <a:ext cx="532528" cy="169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610848" y="3169710"/>
            <a:ext cx="532528" cy="169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Shape 16"/>
          <p:cNvSpPr txBox="1"/>
          <p:nvPr/>
        </p:nvSpPr>
        <p:spPr>
          <a:xfrm>
            <a:off x="1591200" y="5727050"/>
            <a:ext cx="756000" cy="2926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i="1" dirty="0" err="1" smtClean="0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lang="en-GB" sz="1100" baseline="-25000" dirty="0" err="1" smtClean="0">
                <a:solidFill>
                  <a:srgbClr val="000000"/>
                </a:solidFill>
                <a:latin typeface="Times New Roman"/>
                <a:ea typeface="DejaVu Sans"/>
              </a:rPr>
              <a:t>MgO</a:t>
            </a:r>
            <a:r>
              <a:rPr lang="en-GB" sz="1100" dirty="0" smtClean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(nm)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51" name="TextShape 16"/>
          <p:cNvSpPr txBox="1"/>
          <p:nvPr/>
        </p:nvSpPr>
        <p:spPr>
          <a:xfrm>
            <a:off x="1568196" y="3169710"/>
            <a:ext cx="756000" cy="2926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i="1" dirty="0" err="1" smtClean="0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lang="en-GB" sz="1100" baseline="-25000" dirty="0" err="1" smtClean="0">
                <a:solidFill>
                  <a:srgbClr val="000000"/>
                </a:solidFill>
                <a:latin typeface="Times New Roman"/>
                <a:ea typeface="DejaVu Sans"/>
              </a:rPr>
              <a:t>MgO</a:t>
            </a:r>
            <a:r>
              <a:rPr lang="en-GB" sz="1100" dirty="0" smtClean="0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(nm)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60" name="CustomShape 4"/>
          <p:cNvSpPr/>
          <p:nvPr/>
        </p:nvSpPr>
        <p:spPr>
          <a:xfrm>
            <a:off x="8384760" y="498728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61" name="CustomShape 6"/>
          <p:cNvSpPr/>
          <p:nvPr/>
        </p:nvSpPr>
        <p:spPr>
          <a:xfrm flipV="1">
            <a:off x="6736977" y="5312279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10827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320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244520"/>
            <a:ext cx="5873760" cy="489600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2166120" y="6140520"/>
            <a:ext cx="684684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555555"/>
                </a:solidFill>
                <a:latin typeface="Arial"/>
                <a:ea typeface="DejaVu Sans"/>
              </a:rPr>
              <a:t>S. Yuasa and D.D. Djayaprawira , J. Phys. D: Appl. Phys. </a:t>
            </a:r>
            <a:r>
              <a:rPr lang="en-US" sz="1600" b="1">
                <a:solidFill>
                  <a:srgbClr val="555555"/>
                </a:solidFill>
                <a:latin typeface="Arial"/>
                <a:ea typeface="DejaVu Sans"/>
              </a:rPr>
              <a:t>40</a:t>
            </a:r>
            <a:r>
              <a:rPr lang="en-US" sz="1600">
                <a:solidFill>
                  <a:srgbClr val="555555"/>
                </a:solidFill>
                <a:latin typeface="Arial"/>
                <a:ea typeface="DejaVu Sans"/>
              </a:rPr>
              <a:t>, R337 (2007)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994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solidFill>
                  <a:srgbClr val="008000"/>
                </a:solidFill>
                <a:latin typeface="Arial"/>
                <a:ea typeface="DejaVu Sans"/>
              </a:rPr>
              <a:t>TMR versus bias voltage</a:t>
            </a:r>
            <a:endParaRPr sz="32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54" name="Picture 353"/>
          <p:cNvPicPr/>
          <p:nvPr/>
        </p:nvPicPr>
        <p:blipFill>
          <a:blip r:embed="rId2"/>
          <a:stretch>
            <a:fillRect/>
          </a:stretch>
        </p:blipFill>
        <p:spPr>
          <a:xfrm>
            <a:off x="144000" y="1152000"/>
            <a:ext cx="3762000" cy="2880000"/>
          </a:xfrm>
          <a:prstGeom prst="rect">
            <a:avLst/>
          </a:prstGeom>
          <a:ln>
            <a:noFill/>
          </a:ln>
        </p:spPr>
      </p:pic>
      <p:sp>
        <p:nvSpPr>
          <p:cNvPr id="355" name="CustomShape 2"/>
          <p:cNvSpPr/>
          <p:nvPr/>
        </p:nvSpPr>
        <p:spPr>
          <a:xfrm>
            <a:off x="333148" y="5075022"/>
            <a:ext cx="8507732" cy="17247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DejaVu Sans"/>
              </a:rPr>
              <a:t>Can we describe the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DejaVu Sans"/>
              </a:rPr>
              <a:t>I-V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DejaVu Sans"/>
              </a:rPr>
              <a:t> and TMR-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DejaVu Sans"/>
              </a:rPr>
              <a:t> with </a:t>
            </a:r>
            <a:r>
              <a:rPr lang="en-US" sz="2200" i="1" dirty="0" smtClean="0">
                <a:solidFill>
                  <a:srgbClr val="000000"/>
                </a:solidFill>
                <a:latin typeface="Arial"/>
                <a:ea typeface="DejaVu Sans"/>
              </a:rPr>
              <a:t>ab initio</a:t>
            </a:r>
            <a:r>
              <a:rPr lang="en-US" sz="2200" dirty="0" smtClean="0">
                <a:solidFill>
                  <a:srgbClr val="000000"/>
                </a:solidFill>
                <a:latin typeface="Arial"/>
                <a:ea typeface="DejaVu Sans"/>
              </a:rPr>
              <a:t> methods?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Arial"/>
                <a:ea typeface="DejaVu Sans"/>
              </a:rPr>
              <a:t>What is the origin of the decay of the TMR with increasing bias?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706680" y="4060800"/>
            <a:ext cx="3340080" cy="2962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Yuasa </a:t>
            </a:r>
            <a:r>
              <a:rPr lang="en-GB" sz="1400" i="1">
                <a:solidFill>
                  <a:srgbClr val="000000"/>
                </a:solidFill>
                <a:latin typeface="Times New Roman"/>
                <a:ea typeface="DejaVu Sans"/>
              </a:rPr>
              <a:t>et al</a:t>
            </a: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., Nature Materials </a:t>
            </a:r>
            <a:r>
              <a:rPr lang="en-GB" sz="1400" b="1">
                <a:solidFill>
                  <a:srgbClr val="000000"/>
                </a:solidFill>
                <a:latin typeface="Times New Roman"/>
                <a:ea typeface="DejaVu Sans"/>
              </a:rPr>
              <a:t>3</a:t>
            </a:r>
            <a:r>
              <a:rPr lang="en-GB" sz="1400">
                <a:solidFill>
                  <a:srgbClr val="000000"/>
                </a:solidFill>
                <a:latin typeface="Times New Roman"/>
                <a:ea typeface="DejaVu Sans"/>
              </a:rPr>
              <a:t>, 868 (2004)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97" y="1334172"/>
            <a:ext cx="3642914" cy="964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28" y="2147129"/>
            <a:ext cx="326520" cy="885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TextShape 6"/>
          <p:cNvSpPr txBox="1"/>
          <p:nvPr/>
        </p:nvSpPr>
        <p:spPr>
          <a:xfrm rot="16200000">
            <a:off x="-278460" y="2340179"/>
            <a:ext cx="1093680" cy="2487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Normalized MR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0200" y="3860387"/>
            <a:ext cx="532528" cy="169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8" name="TextShape 5"/>
          <p:cNvSpPr txBox="1"/>
          <p:nvPr/>
        </p:nvSpPr>
        <p:spPr>
          <a:xfrm>
            <a:off x="1712404" y="3847514"/>
            <a:ext cx="888120" cy="2487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Bias </a:t>
            </a:r>
            <a:r>
              <a:rPr lang="en-GB" sz="1100" i="1" dirty="0">
                <a:solidFill>
                  <a:srgbClr val="000000"/>
                </a:solidFill>
                <a:latin typeface="Times New Roman"/>
                <a:ea typeface="DejaVu Sans"/>
              </a:rPr>
              <a:t>V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DejaVu Sans"/>
              </a:rPr>
              <a:t> (mV)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741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28600" y="284400"/>
            <a:ext cx="6400800" cy="784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300" b="1">
                <a:solidFill>
                  <a:srgbClr val="0000FF"/>
                </a:solidFill>
                <a:latin typeface="Arial"/>
                <a:ea typeface="Arial"/>
              </a:rPr>
              <a:t>Band structures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96" name="Picture 395"/>
          <p:cNvPicPr/>
          <p:nvPr/>
        </p:nvPicPr>
        <p:blipFill>
          <a:blip r:embed="rId3"/>
          <a:stretch>
            <a:fillRect/>
          </a:stretch>
        </p:blipFill>
        <p:spPr>
          <a:xfrm>
            <a:off x="4648320" y="2057400"/>
            <a:ext cx="4289400" cy="351504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4"/>
          <a:stretch>
            <a:fillRect/>
          </a:stretch>
        </p:blipFill>
        <p:spPr>
          <a:xfrm>
            <a:off x="190440" y="2057400"/>
            <a:ext cx="4444920" cy="349920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200680" y="1508400"/>
            <a:ext cx="571680" cy="52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300" b="1">
                <a:solidFill>
                  <a:srgbClr val="000000"/>
                </a:solidFill>
                <a:latin typeface="Arial"/>
                <a:ea typeface="Arial"/>
              </a:rPr>
              <a:t>Fe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6556680" y="1508760"/>
            <a:ext cx="1126800" cy="521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300" b="1">
                <a:solidFill>
                  <a:srgbClr val="000000"/>
                </a:solidFill>
                <a:latin typeface="Arial"/>
                <a:ea typeface="Arial"/>
              </a:rPr>
              <a:t>MgO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843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Why Large TMR?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34" y="1340768"/>
            <a:ext cx="8678251" cy="2560000"/>
          </a:xfrm>
          <a:prstGeom prst="rect">
            <a:avLst/>
          </a:prstGeom>
        </p:spPr>
      </p:pic>
      <p:sp>
        <p:nvSpPr>
          <p:cNvPr id="5" name="CustomShape 3"/>
          <p:cNvSpPr/>
          <p:nvPr/>
        </p:nvSpPr>
        <p:spPr>
          <a:xfrm>
            <a:off x="934294" y="4499198"/>
            <a:ext cx="5441051" cy="320097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A. V. </a:t>
            </a:r>
            <a:r>
              <a:rPr lang="en-GB" sz="1400" dirty="0" err="1" smtClean="0">
                <a:solidFill>
                  <a:srgbClr val="000000"/>
                </a:solidFill>
                <a:latin typeface="Times New Roman"/>
                <a:ea typeface="ヒラギノ角ゴ Pro W3"/>
              </a:rPr>
              <a:t>Khvalkovskiy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ヒラギノ角ゴ Pro W3"/>
              </a:rPr>
              <a:t>et al.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,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J. Phys. D: Appl. Phys. </a:t>
            </a:r>
            <a:r>
              <a:rPr lang="en-GB" sz="1400" b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46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, 074001(2013)</a:t>
            </a:r>
            <a:endParaRPr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899592" y="4179101"/>
            <a:ext cx="5441051" cy="320097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W. H. Butler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ヒラギノ角ゴ Pro W3"/>
              </a:rPr>
              <a:t>et al.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,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PRB. </a:t>
            </a:r>
            <a:r>
              <a:rPr lang="en-GB" sz="1400" b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63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, 054416 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ヒラギノ角ゴ Pro W3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2001)</a:t>
            </a:r>
            <a:endParaRPr dirty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6292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Outline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484784"/>
            <a:ext cx="77048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474948">
                    <a:lumMod val="40000"/>
                    <a:lumOff val="60000"/>
                  </a:srgbClr>
                </a:solidFill>
                <a:latin typeface="Arial"/>
                <a:ea typeface="ＭＳ Ｐゴシック"/>
              </a:rPr>
              <a:t>Lecture 1: Practical introduction to quantum transport</a:t>
            </a:r>
            <a:endParaRPr lang="en-GB" dirty="0">
              <a:solidFill>
                <a:srgbClr val="474948">
                  <a:lumMod val="40000"/>
                  <a:lumOff val="60000"/>
                </a:srgb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474948">
                    <a:lumMod val="40000"/>
                    <a:lumOff val="60000"/>
                  </a:srgbClr>
                </a:solidFill>
                <a:latin typeface="Arial"/>
                <a:ea typeface="ＭＳ Ｐゴシック"/>
              </a:rPr>
              <a:t>Why is it important?</a:t>
            </a:r>
            <a:endParaRPr lang="en-GB" sz="2000" dirty="0">
              <a:solidFill>
                <a:srgbClr val="474948">
                  <a:lumMod val="40000"/>
                  <a:lumOff val="60000"/>
                </a:srgb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474948">
                    <a:lumMod val="40000"/>
                    <a:lumOff val="60000"/>
                  </a:srgbClr>
                </a:solidFill>
                <a:latin typeface="Arial"/>
                <a:ea typeface="ＭＳ Ｐゴシック"/>
              </a:rPr>
              <a:t>From simple models to NEGF</a:t>
            </a:r>
            <a:endParaRPr lang="en-GB" sz="2000" dirty="0">
              <a:solidFill>
                <a:srgbClr val="474948">
                  <a:lumMod val="40000"/>
                  <a:lumOff val="60000"/>
                </a:srgbClr>
              </a:solidFill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474948">
                    <a:lumMod val="40000"/>
                    <a:lumOff val="60000"/>
                  </a:srgbClr>
                </a:solidFill>
                <a:latin typeface="Arial"/>
                <a:ea typeface="ＭＳ Ｐゴシック"/>
              </a:rPr>
              <a:t>Inelastic scattering within NEGF</a:t>
            </a:r>
            <a:endParaRPr lang="en-GB" dirty="0" smtClean="0">
              <a:solidFill>
                <a:srgbClr val="474948">
                  <a:lumMod val="40000"/>
                  <a:lumOff val="60000"/>
                </a:srgbClr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Lecture 2: Is DFT-transport predictive?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DFT based electron transport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Problems with DFT for transport through molecules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ea typeface="ＭＳ Ｐゴシック"/>
              </a:rPr>
              <a:t>Master equation approach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buFont typeface="Arial" pitchFamily="34" charset="0"/>
              <a:buChar char="•"/>
            </a:pPr>
            <a:r>
              <a:rPr lang="en-GB" dirty="0">
                <a:latin typeface="Arial"/>
                <a:ea typeface="ＭＳ Ｐゴシック"/>
              </a:rPr>
              <a:t>Lecture </a:t>
            </a:r>
            <a:r>
              <a:rPr lang="en-GB" dirty="0" smtClean="0">
                <a:latin typeface="Arial"/>
                <a:ea typeface="ＭＳ Ｐゴシック"/>
              </a:rPr>
              <a:t>3: Solid state spin-electronics devices</a:t>
            </a:r>
            <a:endParaRPr lang="en-GB" dirty="0">
              <a:latin typeface="Arial"/>
              <a:ea typeface="ＭＳ Ｐゴシック"/>
            </a:endParaRPr>
          </a:p>
          <a:p>
            <a:pPr lvl="1">
              <a:buFont typeface="Arial" pitchFamily="34" charset="0"/>
              <a:buChar char="•"/>
            </a:pPr>
            <a:r>
              <a:rPr lang="en-GB" sz="2000" dirty="0" err="1" smtClean="0">
                <a:latin typeface="Arial"/>
                <a:ea typeface="ＭＳ Ｐゴシック"/>
              </a:rPr>
              <a:t>Magnetoresistance</a:t>
            </a:r>
            <a:r>
              <a:rPr lang="en-GB" sz="2000" dirty="0" smtClean="0">
                <a:latin typeface="Arial"/>
                <a:ea typeface="ＭＳ Ｐゴシック"/>
              </a:rPr>
              <a:t> in magnetic tunnel junctions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latin typeface="Arial"/>
                <a:ea typeface="ＭＳ Ｐゴシック"/>
              </a:rPr>
              <a:t>Spin transfer torque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 smtClean="0">
                <a:latin typeface="Arial"/>
                <a:ea typeface="ＭＳ Ｐゴシック"/>
              </a:rPr>
              <a:t>Strong correlations: </a:t>
            </a:r>
            <a:r>
              <a:rPr lang="en-GB" sz="2000" dirty="0">
                <a:latin typeface="Arial"/>
                <a:ea typeface="ＭＳ Ｐゴシック"/>
              </a:rPr>
              <a:t>Kondo </a:t>
            </a:r>
            <a:r>
              <a:rPr lang="en-GB" sz="2000" dirty="0" smtClean="0">
                <a:latin typeface="Arial"/>
                <a:ea typeface="ＭＳ Ｐゴシック"/>
              </a:rPr>
              <a:t>effect</a:t>
            </a:r>
            <a:endParaRPr lang="en-GB" sz="2000" dirty="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2677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Why the large TMR? Fe/</a:t>
            </a:r>
            <a:r>
              <a:rPr lang="en-IE" dirty="0" err="1" smtClean="0"/>
              <a:t>MgO</a:t>
            </a:r>
            <a:r>
              <a:rPr lang="en-IE" dirty="0" smtClean="0"/>
              <a:t> is a “half metal”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4160" y="1271160"/>
            <a:ext cx="3635280" cy="525348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54160" y="1270080"/>
            <a:ext cx="3619080" cy="5232600"/>
          </a:xfrm>
          <a:prstGeom prst="rect">
            <a:avLst/>
          </a:prstGeom>
          <a:ln>
            <a:noFill/>
          </a:ln>
        </p:spPr>
      </p:pic>
      <p:sp>
        <p:nvSpPr>
          <p:cNvPr id="7" name="CustomShape 3"/>
          <p:cNvSpPr/>
          <p:nvPr/>
        </p:nvSpPr>
        <p:spPr>
          <a:xfrm>
            <a:off x="4724280" y="4876920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300" b="1">
                <a:solidFill>
                  <a:srgbClr val="0000FF"/>
                </a:solidFill>
                <a:latin typeface="Arial"/>
                <a:ea typeface="Arial"/>
              </a:rPr>
              <a:t>Fe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6858000" y="4876920"/>
            <a:ext cx="99072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300" b="1">
                <a:solidFill>
                  <a:srgbClr val="0000FF"/>
                </a:solidFill>
                <a:latin typeface="Arial"/>
                <a:ea typeface="Arial"/>
              </a:rPr>
              <a:t>MgO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" name="CustomShape 12"/>
          <p:cNvSpPr/>
          <p:nvPr/>
        </p:nvSpPr>
        <p:spPr>
          <a:xfrm>
            <a:off x="5028840" y="6140520"/>
            <a:ext cx="3958920" cy="32724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solidFill>
                  <a:srgbClr val="000000"/>
                </a:solidFill>
                <a:latin typeface="Arial"/>
                <a:ea typeface="DejaVu Sans"/>
              </a:rPr>
              <a:t>W.H. Butler </a:t>
            </a:r>
            <a:r>
              <a:rPr lang="en-GB" sz="1600" i="1">
                <a:solidFill>
                  <a:srgbClr val="000000"/>
                </a:solidFill>
                <a:latin typeface="Arial"/>
                <a:ea typeface="DejaVu Sans"/>
              </a:rPr>
              <a:t>et al.</a:t>
            </a:r>
            <a:r>
              <a:rPr lang="en-GB" sz="1600">
                <a:solidFill>
                  <a:srgbClr val="000000"/>
                </a:solidFill>
                <a:latin typeface="Arial"/>
                <a:ea typeface="DejaVu Sans"/>
              </a:rPr>
              <a:t>, PRB </a:t>
            </a:r>
            <a:r>
              <a:rPr lang="en-GB" sz="1600" b="1">
                <a:solidFill>
                  <a:srgbClr val="000000"/>
                </a:solidFill>
                <a:latin typeface="Arial"/>
                <a:ea typeface="DejaVu Sans"/>
              </a:rPr>
              <a:t>63</a:t>
            </a:r>
            <a:r>
              <a:rPr lang="en-GB" sz="1600">
                <a:solidFill>
                  <a:srgbClr val="000000"/>
                </a:solidFill>
                <a:latin typeface="Arial"/>
                <a:ea typeface="DejaVu Sans"/>
              </a:rPr>
              <a:t>, 054416 (2001)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938" y="2222147"/>
            <a:ext cx="4622717" cy="2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58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Why the large TMR?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87280" y="1662120"/>
            <a:ext cx="2926080" cy="48150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5075280" y="1665360"/>
            <a:ext cx="2925720" cy="4811760"/>
          </a:xfrm>
          <a:prstGeom prst="rect">
            <a:avLst/>
          </a:prstGeom>
          <a:ln>
            <a:noFill/>
          </a:ln>
        </p:spPr>
      </p:pic>
      <p:sp>
        <p:nvSpPr>
          <p:cNvPr id="6" name="CustomShape 2"/>
          <p:cNvSpPr/>
          <p:nvPr/>
        </p:nvSpPr>
        <p:spPr>
          <a:xfrm>
            <a:off x="3809880" y="3657600"/>
            <a:ext cx="1676520" cy="53352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7" name="CustomShape 3"/>
          <p:cNvSpPr/>
          <p:nvPr/>
        </p:nvSpPr>
        <p:spPr>
          <a:xfrm>
            <a:off x="3809880" y="1905120"/>
            <a:ext cx="1676520" cy="53316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000000"/>
          </a:solidFill>
          <a:ln>
            <a:noFill/>
          </a:ln>
        </p:spPr>
      </p:sp>
      <p:sp>
        <p:nvSpPr>
          <p:cNvPr id="10" name="CustomShape 4"/>
          <p:cNvSpPr/>
          <p:nvPr/>
        </p:nvSpPr>
        <p:spPr>
          <a:xfrm>
            <a:off x="3570120" y="1752480"/>
            <a:ext cx="2057400" cy="3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" name="CustomShape 5"/>
          <p:cNvSpPr/>
          <p:nvPr/>
        </p:nvSpPr>
        <p:spPr>
          <a:xfrm>
            <a:off x="76320" y="3429000"/>
            <a:ext cx="106668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900" b="1">
                <a:solidFill>
                  <a:srgbClr val="555555"/>
                </a:solidFill>
                <a:latin typeface="Arial"/>
                <a:ea typeface="Arial"/>
              </a:rPr>
              <a:t>FM1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2" name="CustomShape 6"/>
          <p:cNvSpPr/>
          <p:nvPr/>
        </p:nvSpPr>
        <p:spPr>
          <a:xfrm>
            <a:off x="8001000" y="3429000"/>
            <a:ext cx="106668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900" b="1">
                <a:solidFill>
                  <a:srgbClr val="555555"/>
                </a:solidFill>
                <a:latin typeface="Arial"/>
                <a:ea typeface="Arial"/>
              </a:rPr>
              <a:t>FM1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4" name="CustomShape 4"/>
          <p:cNvSpPr/>
          <p:nvPr/>
        </p:nvSpPr>
        <p:spPr>
          <a:xfrm>
            <a:off x="8146160" y="4458290"/>
            <a:ext cx="405819" cy="12458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25" name="CustomShape 6"/>
          <p:cNvSpPr/>
          <p:nvPr/>
        </p:nvSpPr>
        <p:spPr>
          <a:xfrm flipV="1">
            <a:off x="467544" y="4437112"/>
            <a:ext cx="441636" cy="12458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26" name="CustomShape 6"/>
          <p:cNvSpPr/>
          <p:nvPr/>
        </p:nvSpPr>
        <p:spPr>
          <a:xfrm flipV="1">
            <a:off x="8123724" y="4437112"/>
            <a:ext cx="441636" cy="12458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27" name="Picture 26"/>
          <p:cNvPicPr/>
          <p:nvPr/>
        </p:nvPicPr>
        <p:blipFill>
          <a:blip r:embed="rId5"/>
          <a:srcRect l="15242"/>
          <a:stretch>
            <a:fillRect/>
          </a:stretch>
        </p:blipFill>
        <p:spPr>
          <a:xfrm>
            <a:off x="5551560" y="1676520"/>
            <a:ext cx="2479680" cy="4811760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1208160" y="1676520"/>
            <a:ext cx="2925720" cy="4811400"/>
          </a:xfrm>
          <a:prstGeom prst="rect">
            <a:avLst/>
          </a:prstGeom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7"/>
          <a:stretch>
            <a:fillRect/>
          </a:stretch>
        </p:blipFill>
        <p:spPr>
          <a:xfrm>
            <a:off x="5094360" y="1687320"/>
            <a:ext cx="2925720" cy="4811400"/>
          </a:xfrm>
          <a:prstGeom prst="rect">
            <a:avLst/>
          </a:prstGeom>
          <a:ln>
            <a:noFill/>
          </a:ln>
        </p:spPr>
      </p:pic>
      <p:sp>
        <p:nvSpPr>
          <p:cNvPr id="17" name="Line 11"/>
          <p:cNvSpPr/>
          <p:nvPr/>
        </p:nvSpPr>
        <p:spPr>
          <a:xfrm>
            <a:off x="3657600" y="1676520"/>
            <a:ext cx="1828800" cy="0"/>
          </a:xfrm>
          <a:prstGeom prst="line">
            <a:avLst/>
          </a:prstGeom>
          <a:ln w="127080">
            <a:solidFill>
              <a:srgbClr val="555555"/>
            </a:solidFill>
            <a:miter/>
          </a:ln>
        </p:spPr>
      </p:sp>
      <p:sp>
        <p:nvSpPr>
          <p:cNvPr id="18" name="Line 12"/>
          <p:cNvSpPr/>
          <p:nvPr/>
        </p:nvSpPr>
        <p:spPr>
          <a:xfrm>
            <a:off x="3657600" y="5867280"/>
            <a:ext cx="1828800" cy="0"/>
          </a:xfrm>
          <a:prstGeom prst="line">
            <a:avLst/>
          </a:prstGeom>
          <a:ln w="127080">
            <a:solidFill>
              <a:srgbClr val="555555"/>
            </a:solidFill>
            <a:miter/>
          </a:ln>
        </p:spPr>
      </p:sp>
      <p:sp>
        <p:nvSpPr>
          <p:cNvPr id="16" name="CustomShape 10"/>
          <p:cNvSpPr/>
          <p:nvPr/>
        </p:nvSpPr>
        <p:spPr>
          <a:xfrm>
            <a:off x="4038480" y="5867280"/>
            <a:ext cx="129564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900" b="1" dirty="0" err="1">
                <a:solidFill>
                  <a:srgbClr val="555555"/>
                </a:solidFill>
                <a:latin typeface="Arial"/>
                <a:ea typeface="Arial"/>
              </a:rPr>
              <a:t>MgO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101" y="1935698"/>
            <a:ext cx="1677078" cy="22869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751101" y="1905120"/>
            <a:ext cx="1828800" cy="25319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1101" y="1927677"/>
            <a:ext cx="167707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59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5"/>
          <p:cNvPicPr/>
          <p:nvPr/>
        </p:nvPicPr>
        <p:blipFill>
          <a:blip r:embed="rId3"/>
          <a:srcRect l="41691" r="29184" b="2316"/>
          <a:stretch>
            <a:fillRect/>
          </a:stretch>
        </p:blipFill>
        <p:spPr>
          <a:xfrm>
            <a:off x="3213720" y="1167120"/>
            <a:ext cx="1705680" cy="5022000"/>
          </a:xfrm>
          <a:prstGeom prst="rect">
            <a:avLst/>
          </a:prstGeom>
          <a:ln>
            <a:noFill/>
          </a:ln>
        </p:spPr>
      </p:pic>
      <p:sp>
        <p:nvSpPr>
          <p:cNvPr id="437" name="CustomShape 1"/>
          <p:cNvSpPr/>
          <p:nvPr/>
        </p:nvSpPr>
        <p:spPr>
          <a:xfrm rot="16200000">
            <a:off x="1962000" y="3016800"/>
            <a:ext cx="1809720" cy="708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E-E</a:t>
            </a:r>
            <a:r>
              <a:rPr lang="en-US" sz="3200" baseline="-101000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DejaVu Sans"/>
              </a:rPr>
              <a:t>(eV)</a:t>
            </a:r>
            <a:r>
              <a:rPr lang="en-US" sz="3200" i="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3065760" y="1129680"/>
            <a:ext cx="342000" cy="46044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>
                <a:solidFill>
                  <a:srgbClr val="000000"/>
                </a:solidFill>
                <a:latin typeface="Times New Roman"/>
                <a:ea typeface="DejaVu Sans"/>
              </a:rPr>
              <a:t>2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3065760" y="2138040"/>
            <a:ext cx="342000" cy="46044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>
                <a:solidFill>
                  <a:srgbClr val="000000"/>
                </a:solidFill>
                <a:latin typeface="Times New Roman"/>
                <a:ea typeface="DejaVu Sans"/>
              </a:rPr>
              <a:t>1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40" name="CustomShape 4"/>
          <p:cNvSpPr/>
          <p:nvPr/>
        </p:nvSpPr>
        <p:spPr>
          <a:xfrm>
            <a:off x="3065760" y="3110040"/>
            <a:ext cx="342000" cy="46044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41" name="CustomShape 5"/>
          <p:cNvSpPr/>
          <p:nvPr/>
        </p:nvSpPr>
        <p:spPr>
          <a:xfrm>
            <a:off x="3013200" y="4154040"/>
            <a:ext cx="507960" cy="4093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>
                <a:solidFill>
                  <a:srgbClr val="000000"/>
                </a:solidFill>
                <a:latin typeface="Times New Roman"/>
                <a:ea typeface="DejaVu Sans"/>
              </a:rPr>
              <a:t>-1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42" name="CustomShape 6"/>
          <p:cNvSpPr/>
          <p:nvPr/>
        </p:nvSpPr>
        <p:spPr>
          <a:xfrm>
            <a:off x="2969640" y="5234040"/>
            <a:ext cx="444600" cy="4093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>
                <a:solidFill>
                  <a:srgbClr val="000000"/>
                </a:solidFill>
                <a:latin typeface="Times New Roman"/>
                <a:ea typeface="DejaVu Sans"/>
              </a:rPr>
              <a:t>-2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45" name="CustomShape 9"/>
          <p:cNvSpPr/>
          <p:nvPr/>
        </p:nvSpPr>
        <p:spPr>
          <a:xfrm>
            <a:off x="696240" y="265320"/>
            <a:ext cx="57150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900" b="1">
                <a:solidFill>
                  <a:srgbClr val="0000FF"/>
                </a:solidFill>
                <a:latin typeface="Arial"/>
                <a:ea typeface="Arial"/>
              </a:rPr>
              <a:t>Zero-bias transmission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446" name="Picture 445"/>
          <p:cNvPicPr/>
          <p:nvPr/>
        </p:nvPicPr>
        <p:blipFill rotWithShape="1">
          <a:blip r:embed="rId3"/>
          <a:srcRect l="42905" r="29184" b="2316"/>
          <a:stretch/>
        </p:blipFill>
        <p:spPr>
          <a:xfrm>
            <a:off x="3275856" y="1167120"/>
            <a:ext cx="1635264" cy="5022000"/>
          </a:xfrm>
          <a:prstGeom prst="rect">
            <a:avLst/>
          </a:prstGeom>
          <a:ln>
            <a:noFill/>
          </a:ln>
        </p:spPr>
      </p:pic>
      <p:sp>
        <p:nvSpPr>
          <p:cNvPr id="449" name="CustomShape 12"/>
          <p:cNvSpPr/>
          <p:nvPr/>
        </p:nvSpPr>
        <p:spPr>
          <a:xfrm>
            <a:off x="6092280" y="1421280"/>
            <a:ext cx="2877120" cy="8971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099FF"/>
                </a:solidFill>
                <a:latin typeface="Arial"/>
                <a:ea typeface="DejaVu Sans"/>
              </a:rPr>
              <a:t>states in the electrodes</a:t>
            </a:r>
            <a:r>
              <a:rPr lang="en-GB" sz="3200" b="1" dirty="0">
                <a:solidFill>
                  <a:srgbClr val="0099FF"/>
                </a:solidFill>
                <a:latin typeface="Arial"/>
                <a:ea typeface="DejaVu Sans"/>
              </a:rPr>
              <a:t> 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450" name="CustomShape 13"/>
          <p:cNvSpPr/>
          <p:nvPr/>
        </p:nvSpPr>
        <p:spPr>
          <a:xfrm>
            <a:off x="5403960" y="4740840"/>
            <a:ext cx="2877120" cy="5295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rgbClr val="00AE00"/>
                </a:solidFill>
                <a:latin typeface="Arial"/>
                <a:ea typeface="DejaVu Sans"/>
              </a:rPr>
              <a:t>interface states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716" y="1590120"/>
            <a:ext cx="899282" cy="2736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781" y="3290307"/>
            <a:ext cx="697637" cy="1727466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 rotWithShape="1">
          <a:blip r:embed="rId6"/>
          <a:srcRect r="15373"/>
          <a:stretch/>
        </p:blipFill>
        <p:spPr>
          <a:xfrm>
            <a:off x="802713" y="1129680"/>
            <a:ext cx="2476254" cy="4815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16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Comparison to experiment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23" name="CustomShape 2"/>
          <p:cNvSpPr/>
          <p:nvPr/>
        </p:nvSpPr>
        <p:spPr>
          <a:xfrm>
            <a:off x="228600" y="2903318"/>
            <a:ext cx="8963640" cy="12502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DejaVu Sans"/>
              </a:rPr>
              <a:t>4 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DejaVu Sans"/>
              </a:rPr>
              <a:t>MgO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DejaVu Sans"/>
              </a:rPr>
              <a:t> layers: 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TMR =   1700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DejaVu Sans"/>
              </a:rPr>
              <a:t>%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 for thicker junctions (16-24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DejaVu Sans"/>
              </a:rPr>
              <a:t>MgO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DejaVu Sans"/>
              </a:rPr>
              <a:t>layers)     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:  TMR = 30000 - 40000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DejaVu Sans"/>
              </a:rPr>
              <a:t>%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DejaVu Sans"/>
              </a:rPr>
              <a:t> experiment                                                    :  TMR &lt;   1100 %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6734074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2339752" y="2636912"/>
            <a:ext cx="4191120" cy="65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900" b="1" i="1" dirty="0" smtClean="0">
                <a:solidFill>
                  <a:srgbClr val="0000FF"/>
                </a:solidFill>
                <a:latin typeface="Arial"/>
                <a:ea typeface="Arial"/>
              </a:rPr>
              <a:t>Bias dependence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223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412"/>
          <p:cNvPicPr/>
          <p:nvPr/>
        </p:nvPicPr>
        <p:blipFill rotWithShape="1">
          <a:blip r:embed="rId2"/>
          <a:srcRect t="-1173" r="62775" b="49643"/>
          <a:stretch/>
        </p:blipFill>
        <p:spPr>
          <a:xfrm>
            <a:off x="1187624" y="3783728"/>
            <a:ext cx="3708408" cy="2453584"/>
          </a:xfrm>
          <a:prstGeom prst="rect">
            <a:avLst/>
          </a:prstGeom>
          <a:ln>
            <a:noFill/>
          </a:ln>
        </p:spPr>
      </p:pic>
      <p:pic>
        <p:nvPicPr>
          <p:cNvPr id="414" name="Picture 413"/>
          <p:cNvPicPr/>
          <p:nvPr/>
        </p:nvPicPr>
        <p:blipFill>
          <a:blip r:embed="rId3"/>
          <a:stretch>
            <a:fillRect/>
          </a:stretch>
        </p:blipFill>
        <p:spPr>
          <a:xfrm>
            <a:off x="1619672" y="1340768"/>
            <a:ext cx="3276360" cy="244296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29680" y="239760"/>
            <a:ext cx="750204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300" b="1" dirty="0" smtClean="0">
                <a:solidFill>
                  <a:srgbClr val="0000FF"/>
                </a:solidFill>
                <a:latin typeface="Arial"/>
                <a:ea typeface="Arial"/>
              </a:rPr>
              <a:t>Charging and potential drop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296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60001">
                <a:schemeClr val="accent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Current versus voltage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30538" y="2002934"/>
            <a:ext cx="2397600" cy="19008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5450215" y="2002934"/>
            <a:ext cx="2397600" cy="19008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656891" y="1472212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Parallel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906001" y="1472212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Anti-Parallel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79388" y="4041847"/>
            <a:ext cx="4168800" cy="2038141"/>
            <a:chOff x="620514" y="3743891"/>
            <a:chExt cx="4168800" cy="2038141"/>
          </a:xfrm>
        </p:grpSpPr>
        <p:pic>
          <p:nvPicPr>
            <p:cNvPr id="4" name="Picture 3"/>
            <p:cNvPicPr/>
            <p:nvPr/>
          </p:nvPicPr>
          <p:blipFill rotWithShape="1">
            <a:blip r:embed="rId5"/>
            <a:srcRect t="-1" b="67525"/>
            <a:stretch/>
          </p:blipFill>
          <p:spPr>
            <a:xfrm>
              <a:off x="620514" y="3743891"/>
              <a:ext cx="4168800" cy="10662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/>
            <p:nvPr/>
          </p:nvPicPr>
          <p:blipFill rotWithShape="1">
            <a:blip r:embed="rId5"/>
            <a:srcRect t="71050" b="1"/>
            <a:stretch/>
          </p:blipFill>
          <p:spPr>
            <a:xfrm>
              <a:off x="620514" y="4831556"/>
              <a:ext cx="4168800" cy="9504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/>
            <p:nvPr/>
          </p:nvPicPr>
          <p:blipFill rotWithShape="1">
            <a:blip r:embed="rId5"/>
            <a:srcRect l="-819" t="34372" r="95637" b="30536"/>
            <a:stretch/>
          </p:blipFill>
          <p:spPr>
            <a:xfrm>
              <a:off x="620514" y="4281770"/>
              <a:ext cx="216023" cy="11521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4745091" y="4057372"/>
            <a:ext cx="4168800" cy="2024660"/>
            <a:chOff x="4748464" y="3729912"/>
            <a:chExt cx="4168800" cy="2024660"/>
          </a:xfrm>
        </p:grpSpPr>
        <p:pic>
          <p:nvPicPr>
            <p:cNvPr id="5" name="Picture 4"/>
            <p:cNvPicPr/>
            <p:nvPr/>
          </p:nvPicPr>
          <p:blipFill rotWithShape="1">
            <a:blip r:embed="rId6"/>
            <a:srcRect b="67389"/>
            <a:stretch/>
          </p:blipFill>
          <p:spPr>
            <a:xfrm>
              <a:off x="4748464" y="3729912"/>
              <a:ext cx="4168800" cy="10706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/>
            <p:nvPr/>
          </p:nvPicPr>
          <p:blipFill rotWithShape="1">
            <a:blip r:embed="rId6"/>
            <a:srcRect t="71059"/>
            <a:stretch/>
          </p:blipFill>
          <p:spPr>
            <a:xfrm>
              <a:off x="4748464" y="4804392"/>
              <a:ext cx="4168800" cy="9501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/>
            <p:cNvPicPr/>
            <p:nvPr/>
          </p:nvPicPr>
          <p:blipFill rotWithShape="1">
            <a:blip r:embed="rId5"/>
            <a:srcRect l="-819" t="34372" r="95637" b="30536"/>
            <a:stretch/>
          </p:blipFill>
          <p:spPr>
            <a:xfrm>
              <a:off x="4748464" y="4226432"/>
              <a:ext cx="216023" cy="11521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8490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Why does TMR decay with bias?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779" y="1914734"/>
            <a:ext cx="2411760" cy="20702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0779" y="1896734"/>
            <a:ext cx="2700064" cy="2088232"/>
          </a:xfrm>
          <a:prstGeom prst="rect">
            <a:avLst/>
          </a:prstGeom>
        </p:spPr>
      </p:pic>
      <p:sp>
        <p:nvSpPr>
          <p:cNvPr id="8" name="CustomShape 4"/>
          <p:cNvSpPr/>
          <p:nvPr/>
        </p:nvSpPr>
        <p:spPr>
          <a:xfrm>
            <a:off x="742331" y="1389478"/>
            <a:ext cx="2160240" cy="36324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2000" dirty="0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4 </a:t>
            </a:r>
            <a:r>
              <a:rPr lang="en-US" sz="2000" dirty="0" err="1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MgO</a:t>
            </a:r>
            <a:r>
              <a:rPr lang="en-US" sz="2000" dirty="0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 layers</a:t>
            </a:r>
            <a:endParaRPr sz="2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3406627" y="1392678"/>
            <a:ext cx="1897248" cy="37728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2000" dirty="0">
                <a:solidFill>
                  <a:srgbClr val="1C82B9"/>
                </a:solidFill>
                <a:latin typeface="Arial"/>
                <a:ea typeface="MS PGothic" pitchFamily="34" charset="-128"/>
              </a:rPr>
              <a:t>8 </a:t>
            </a:r>
            <a:r>
              <a:rPr lang="en-US" sz="2000" dirty="0" err="1">
                <a:solidFill>
                  <a:srgbClr val="1C82B9"/>
                </a:solidFill>
                <a:latin typeface="Arial"/>
                <a:ea typeface="MS PGothic" pitchFamily="34" charset="-128"/>
              </a:rPr>
              <a:t>MgO</a:t>
            </a:r>
            <a:r>
              <a:rPr lang="en-US" sz="2000" dirty="0">
                <a:solidFill>
                  <a:srgbClr val="1C82B9"/>
                </a:solidFill>
                <a:latin typeface="Arial"/>
                <a:ea typeface="MS PGothic" pitchFamily="34" charset="-128"/>
              </a:rPr>
              <a:t> </a:t>
            </a:r>
            <a:r>
              <a:rPr lang="en-US" sz="2000" dirty="0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layers</a:t>
            </a:r>
            <a:endParaRPr sz="2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3" name="TextShape 9"/>
          <p:cNvSpPr txBox="1"/>
          <p:nvPr/>
        </p:nvSpPr>
        <p:spPr>
          <a:xfrm>
            <a:off x="886347" y="3984966"/>
            <a:ext cx="3826080" cy="5965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GB" sz="1400" dirty="0" err="1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Rungger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en-GB" sz="1400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et al.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, PRB </a:t>
            </a:r>
            <a:r>
              <a:rPr lang="en-GB" sz="14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79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Times New Roman" pitchFamily="18" charset="0"/>
              </a:rPr>
              <a:t>, 094414 (2009)</a:t>
            </a:r>
            <a:endParaRPr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Times New Roman" pitchFamily="18" charset="0"/>
            </a:endParaRPr>
          </a:p>
          <a:p>
            <a:r>
              <a:rPr lang="en-GB" sz="1400" dirty="0" err="1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Rungger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et al.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, JMMM </a:t>
            </a:r>
            <a:r>
              <a:rPr lang="en-GB" sz="1400" b="1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316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, 481 (2007)</a:t>
            </a:r>
            <a:endParaRPr sz="14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888" y="4699563"/>
            <a:ext cx="5453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000000"/>
                </a:solidFill>
                <a:ea typeface="MS PGothic" pitchFamily="34" charset="-128"/>
              </a:rPr>
              <a:t>For larger bias </a:t>
            </a:r>
            <a:r>
              <a:rPr lang="el-GR" sz="1800" dirty="0" smtClean="0">
                <a:solidFill>
                  <a:srgbClr val="000000"/>
                </a:solidFill>
                <a:ea typeface="MS PGothic" pitchFamily="34" charset="-128"/>
              </a:rPr>
              <a:t>Δ</a:t>
            </a:r>
            <a:r>
              <a:rPr lang="en-GB" sz="1800" baseline="-25000" dirty="0" smtClean="0">
                <a:solidFill>
                  <a:srgbClr val="000000"/>
                </a:solidFill>
                <a:ea typeface="MS PGothic" pitchFamily="34" charset="-128"/>
              </a:rPr>
              <a:t>1</a:t>
            </a:r>
            <a:r>
              <a:rPr lang="en-GB" sz="1800" dirty="0" smtClean="0">
                <a:solidFill>
                  <a:srgbClr val="000000"/>
                </a:solidFill>
                <a:ea typeface="MS PGothic" pitchFamily="34" charset="-128"/>
              </a:rPr>
              <a:t> states are found also in the minority spins, so that the minority current increases</a:t>
            </a:r>
          </a:p>
          <a:p>
            <a:endParaRPr lang="en-GB" sz="1800" i="1" dirty="0">
              <a:solidFill>
                <a:srgbClr val="000000"/>
              </a:solidFill>
              <a:ea typeface="MS PGothic" pitchFamily="34" charset="-128"/>
            </a:endParaRPr>
          </a:p>
          <a:p>
            <a:endParaRPr lang="en-GB" sz="1800" i="1" dirty="0" smtClean="0">
              <a:solidFill>
                <a:srgbClr val="000000"/>
              </a:solidFill>
              <a:ea typeface="MS PGothic" pitchFamily="34" charset="-128"/>
            </a:endParaRPr>
          </a:p>
          <a:p>
            <a:pPr algn="ctr"/>
            <a:endParaRPr lang="en-GB" sz="1800" i="1" dirty="0" smtClean="0">
              <a:solidFill>
                <a:srgbClr val="000000"/>
              </a:solidFill>
              <a:ea typeface="MS PGothic" pitchFamily="34" charset="-128"/>
            </a:endParaRPr>
          </a:p>
          <a:p>
            <a:pPr algn="ctr"/>
            <a:r>
              <a:rPr lang="en-GB" sz="1800" dirty="0" smtClean="0">
                <a:solidFill>
                  <a:srgbClr val="000000"/>
                </a:solidFill>
                <a:ea typeface="MS PGothic" pitchFamily="34" charset="-128"/>
              </a:rPr>
              <a:t>TMR decreases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14539" y="5555954"/>
            <a:ext cx="0" cy="4836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Picture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7695" y="1745611"/>
            <a:ext cx="3258000" cy="2214000"/>
          </a:xfrm>
          <a:prstGeom prst="rect">
            <a:avLst/>
          </a:prstGeom>
        </p:spPr>
      </p:pic>
      <p:sp>
        <p:nvSpPr>
          <p:cNvPr id="23" name="TextShape 3"/>
          <p:cNvSpPr txBox="1"/>
          <p:nvPr/>
        </p:nvSpPr>
        <p:spPr>
          <a:xfrm>
            <a:off x="5560287" y="3928419"/>
            <a:ext cx="3763440" cy="3160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Yuasa </a:t>
            </a:r>
            <a:r>
              <a:rPr lang="en-GB" sz="1400" i="1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et al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., Nature Materials </a:t>
            </a:r>
            <a:r>
              <a:rPr lang="en-GB" sz="1400" b="1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3</a:t>
            </a:r>
            <a:r>
              <a:rPr lang="en-GB" sz="14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, 868 (2004)</a:t>
            </a:r>
            <a:endParaRPr sz="14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4" name="CustomShape 6"/>
          <p:cNvSpPr/>
          <p:nvPr/>
        </p:nvSpPr>
        <p:spPr>
          <a:xfrm>
            <a:off x="6641223" y="1295315"/>
            <a:ext cx="1890416" cy="37728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2000" dirty="0">
                <a:solidFill>
                  <a:srgbClr val="1C82B9"/>
                </a:solidFill>
                <a:latin typeface="Arial"/>
                <a:ea typeface="MS PGothic" pitchFamily="34" charset="-128"/>
              </a:rPr>
              <a:t>Experiment</a:t>
            </a:r>
            <a:endParaRPr sz="2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5" name="TextShape 7"/>
          <p:cNvSpPr txBox="1"/>
          <p:nvPr/>
        </p:nvSpPr>
        <p:spPr>
          <a:xfrm>
            <a:off x="6647327" y="3686531"/>
            <a:ext cx="891000" cy="245880"/>
          </a:xfrm>
          <a:prstGeom prst="rect">
            <a:avLst/>
          </a:prstGeom>
          <a:solidFill>
            <a:schemeClr val="bg1"/>
          </a:solidFill>
        </p:spPr>
        <p:txBody>
          <a:bodyPr wrap="none" lIns="90000" tIns="45000" rIns="90000" bIns="45000"/>
          <a:lstStyle/>
          <a:p>
            <a:r>
              <a:rPr lang="en-GB" sz="11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Bias </a:t>
            </a:r>
            <a:r>
              <a:rPr lang="en-GB" sz="1100" i="1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V</a:t>
            </a:r>
            <a:r>
              <a:rPr lang="en-GB" sz="1100" dirty="0">
                <a:solidFill>
                  <a:srgbClr val="000000"/>
                </a:solidFill>
                <a:latin typeface="Times New Roman"/>
                <a:ea typeface="MS PGothic" pitchFamily="34" charset="-128"/>
              </a:rPr>
              <a:t> (mV)</a:t>
            </a:r>
            <a:endParaRPr dirty="0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26" name="FeMgOFe_atoms"/>
          <p:cNvPicPr/>
          <p:nvPr/>
        </p:nvPicPr>
        <p:blipFill>
          <a:blip r:embed="rId6"/>
          <a:stretch>
            <a:fillRect/>
          </a:stretch>
        </p:blipFill>
        <p:spPr>
          <a:xfrm>
            <a:off x="6080255" y="4918779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27" name="CustomShape 4"/>
          <p:cNvSpPr/>
          <p:nvPr/>
        </p:nvSpPr>
        <p:spPr>
          <a:xfrm>
            <a:off x="8307575" y="4955499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28" name="CustomShape 5"/>
          <p:cNvSpPr/>
          <p:nvPr/>
        </p:nvSpPr>
        <p:spPr>
          <a:xfrm flipV="1">
            <a:off x="8009081" y="4927997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29" name="CustomShape 6"/>
          <p:cNvSpPr/>
          <p:nvPr/>
        </p:nvSpPr>
        <p:spPr>
          <a:xfrm flipV="1">
            <a:off x="6627815" y="5284179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42251647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419040" y="328320"/>
            <a:ext cx="8421840" cy="562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3200" b="1">
                <a:solidFill>
                  <a:srgbClr val="0000FF"/>
                </a:solidFill>
                <a:latin typeface="Arial"/>
                <a:ea typeface="DejaVu Sans"/>
              </a:rPr>
              <a:t>Oxygen vacancies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518" name="Picture 517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4428000"/>
            <a:ext cx="4536000" cy="1987200"/>
          </a:xfrm>
          <a:prstGeom prst="rect">
            <a:avLst/>
          </a:prstGeom>
          <a:ln>
            <a:noFill/>
          </a:ln>
        </p:spPr>
      </p:pic>
      <p:sp>
        <p:nvSpPr>
          <p:cNvPr id="519" name="CustomShape 2"/>
          <p:cNvSpPr/>
          <p:nvPr/>
        </p:nvSpPr>
        <p:spPr>
          <a:xfrm>
            <a:off x="388800" y="1166400"/>
            <a:ext cx="6220800" cy="660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Arial"/>
                <a:ea typeface="DejaVu Sans"/>
              </a:rPr>
              <a:t>MgO band structure with Oxygen vacancy (1/16)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5054400" y="1739520"/>
            <a:ext cx="4017600" cy="5482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latin typeface="Arial"/>
                <a:ea typeface="DejaVu Sans"/>
              </a:rPr>
              <a:t>Defect band with band center about 1 eV below the Fe Fermi energy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521" name="CustomShape 4"/>
          <p:cNvSpPr/>
          <p:nvPr/>
        </p:nvSpPr>
        <p:spPr>
          <a:xfrm>
            <a:off x="180000" y="3438000"/>
            <a:ext cx="6418800" cy="664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FF"/>
                </a:solidFill>
                <a:latin typeface="Arial"/>
                <a:ea typeface="DejaVu Sans"/>
              </a:rPr>
              <a:t>0-bias transmission for an 8 ML junction, and for a vacancy in different positions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522" name="CustomShape 5"/>
          <p:cNvSpPr/>
          <p:nvPr/>
        </p:nvSpPr>
        <p:spPr>
          <a:xfrm>
            <a:off x="5140440" y="4359600"/>
            <a:ext cx="4003200" cy="18144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</a:rPr>
              <a:t>For P alignment the transmission is almost not affected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</a:rPr>
              <a:t>For AP alignment the transmission increases as the vacancy gets closer to the interface. 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</a:rPr>
              <a:t>reason is an increase of the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Δ</a:t>
            </a:r>
            <a:r>
              <a:rPr lang="en-US" sz="1600" baseline="-101000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DejaVu Sans"/>
              </a:rPr>
              <a:t> DOS in the minority spin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523" name="CustomShape 6"/>
          <p:cNvSpPr/>
          <p:nvPr/>
        </p:nvSpPr>
        <p:spPr>
          <a:xfrm>
            <a:off x="1252800" y="4017600"/>
            <a:ext cx="864000" cy="367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latin typeface="Arial"/>
                <a:ea typeface="DejaVu Sans"/>
              </a:rPr>
              <a:t>parallel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524" name="CustomShape 7"/>
          <p:cNvSpPr/>
          <p:nvPr/>
        </p:nvSpPr>
        <p:spPr>
          <a:xfrm>
            <a:off x="3132000" y="4033800"/>
            <a:ext cx="1382400" cy="5454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latin typeface="Arial"/>
                <a:ea typeface="DejaVu Sans"/>
              </a:rPr>
              <a:t>anti-parallel</a:t>
            </a:r>
            <a:endParaRPr sz="180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525" name="Picture 524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000" y="1584000"/>
            <a:ext cx="2541240" cy="174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1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/>
      <p:bldP spid="522" grpId="0"/>
      <p:bldP spid="523" grpId="0"/>
      <p:bldP spid="5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179388" y="179388"/>
            <a:ext cx="7678737" cy="873125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TMR versus bias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228600" y="5120400"/>
            <a:ext cx="8898840" cy="9148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8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Structure of the interface is key</a:t>
            </a:r>
          </a:p>
          <a:p>
            <a:pPr>
              <a:lnSpc>
                <a:spcPct val="98000"/>
              </a:lnSpc>
              <a:buFont typeface="GillSans"/>
              <a:buChar char="•"/>
            </a:pPr>
            <a:endParaRPr lang="en-GB" sz="1800" dirty="0" smtClean="0">
              <a:solidFill>
                <a:srgbClr val="000000"/>
              </a:solidFill>
              <a:latin typeface="Arial"/>
              <a:ea typeface="ヒラギノ角ゴ Pro W3"/>
            </a:endParaRPr>
          </a:p>
          <a:p>
            <a:pPr>
              <a:lnSpc>
                <a:spcPct val="98000"/>
              </a:lnSpc>
              <a:buFont typeface="GillSans"/>
              <a:buChar char="•"/>
            </a:pPr>
            <a:r>
              <a:rPr lang="en-GB" sz="18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Theory </a:t>
            </a:r>
            <a:r>
              <a:rPr lang="en-GB" sz="1800" dirty="0">
                <a:solidFill>
                  <a:srgbClr val="000000"/>
                </a:solidFill>
                <a:latin typeface="Arial"/>
                <a:ea typeface="ヒラギノ角ゴ Pro W3"/>
              </a:rPr>
              <a:t>can match quantitatively experiment if </a:t>
            </a:r>
            <a:r>
              <a:rPr lang="en-GB" sz="1800" dirty="0" smtClean="0">
                <a:solidFill>
                  <a:srgbClr val="000000"/>
                </a:solidFill>
                <a:latin typeface="Arial"/>
                <a:ea typeface="ヒラギノ角ゴ Pro W3"/>
              </a:rPr>
              <a:t>disorder/defects are </a:t>
            </a:r>
            <a:r>
              <a:rPr lang="en-GB" sz="1800" dirty="0">
                <a:solidFill>
                  <a:srgbClr val="000000"/>
                </a:solidFill>
                <a:latin typeface="Arial"/>
                <a:ea typeface="ヒラギノ角ゴ Pro W3"/>
              </a:rPr>
              <a:t>taken into account</a:t>
            </a:r>
            <a:endParaRPr sz="18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1475656" y="3975836"/>
            <a:ext cx="7344816" cy="291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8000"/>
              </a:lnSpc>
            </a:pP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I. </a:t>
            </a:r>
            <a:r>
              <a:rPr lang="en-GB" sz="1400" dirty="0" err="1" smtClean="0">
                <a:solidFill>
                  <a:srgbClr val="000000"/>
                </a:solidFill>
                <a:latin typeface="Times New Roman"/>
                <a:ea typeface="ヒラギノ角ゴ Pro W3"/>
              </a:rPr>
              <a:t>Rungger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 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et al.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, to appear in book chapter (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Spin Transfer Torque Memory)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in 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“</a:t>
            </a:r>
            <a:r>
              <a:rPr lang="en-GB" sz="1400" i="1" dirty="0" err="1" smtClean="0">
                <a:solidFill>
                  <a:srgbClr val="000000"/>
                </a:solidFill>
                <a:latin typeface="Times New Roman"/>
                <a:ea typeface="ヒラギノ角ゴ Pro W3"/>
              </a:rPr>
              <a:t>Nanomagnetic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 and </a:t>
            </a:r>
            <a:r>
              <a:rPr lang="en-GB" sz="1400" i="1" dirty="0" err="1" smtClean="0">
                <a:solidFill>
                  <a:srgbClr val="000000"/>
                </a:solidFill>
                <a:latin typeface="Times New Roman"/>
                <a:ea typeface="ヒラギノ角ゴ Pro W3"/>
              </a:rPr>
              <a:t>Spintronic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 Devices for Energy Efficient Memory and Computing, </a:t>
            </a:r>
            <a:r>
              <a:rPr lang="en-GB" sz="1400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Wiley</a:t>
            </a:r>
            <a:r>
              <a:rPr lang="en-GB" sz="1400" i="1" dirty="0" smtClean="0">
                <a:solidFill>
                  <a:srgbClr val="000000"/>
                </a:solidFill>
                <a:latin typeface="Times New Roman"/>
                <a:ea typeface="ヒラギノ角ゴ Pro W3"/>
              </a:rPr>
              <a:t>.</a:t>
            </a:r>
            <a:endParaRPr lang="en-GB" sz="1400" dirty="0" smtClean="0">
              <a:solidFill>
                <a:srgbClr val="000000"/>
              </a:solidFill>
              <a:latin typeface="Times New Roman"/>
              <a:ea typeface="ヒラギノ角ゴ Pro W3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19308" y="2116144"/>
            <a:ext cx="6587640" cy="1759795"/>
            <a:chOff x="1019308" y="2116144"/>
            <a:chExt cx="6587640" cy="1759795"/>
          </a:xfrm>
        </p:grpSpPr>
        <p:pic>
          <p:nvPicPr>
            <p:cNvPr id="11" name="Picture 420"/>
            <p:cNvPicPr/>
            <p:nvPr/>
          </p:nvPicPr>
          <p:blipFill rotWithShape="1">
            <a:blip r:embed="rId3"/>
            <a:srcRect b="89540"/>
            <a:stretch/>
          </p:blipFill>
          <p:spPr>
            <a:xfrm>
              <a:off x="1019308" y="2116144"/>
              <a:ext cx="6587640" cy="3047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420"/>
            <p:cNvPicPr/>
            <p:nvPr/>
          </p:nvPicPr>
          <p:blipFill rotWithShape="1">
            <a:blip r:embed="rId3"/>
            <a:srcRect t="50292"/>
            <a:stretch/>
          </p:blipFill>
          <p:spPr>
            <a:xfrm>
              <a:off x="1019308" y="2427693"/>
              <a:ext cx="6587640" cy="144824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374849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900608" y="1412776"/>
            <a:ext cx="9721080" cy="1828800"/>
          </a:xfrm>
        </p:spPr>
        <p:txBody>
          <a:bodyPr lIns="35717" tIns="35717" rIns="35717" bIns="35717" anchor="ctr">
            <a:normAutofit/>
          </a:bodyPr>
          <a:lstStyle/>
          <a:p>
            <a:r>
              <a:rPr lang="en-IE" sz="4800" dirty="0" smtClean="0"/>
              <a:t>Why magnetic tunnel junctions?</a:t>
            </a:r>
            <a:endParaRPr lang="en-US" sz="4800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2581555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/>
          </a:bodyPr>
          <a:lstStyle/>
          <a:p>
            <a:r>
              <a:rPr lang="en-IE" dirty="0" smtClean="0"/>
              <a:t>Spin Transfer Torque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3108726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79388" y="293511"/>
            <a:ext cx="722307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MRAM (magnetic random access memories)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8736" y="1905407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229BE8">
                    <a:lumMod val="75000"/>
                  </a:srgbClr>
                </a:solidFill>
                <a:ea typeface="MS PGothic" pitchFamily="34" charset="-128"/>
              </a:rPr>
              <a:t>How can we switch the free layer?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8" y="1460310"/>
            <a:ext cx="4305868" cy="32294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65289" y="3097504"/>
            <a:ext cx="742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229BE8">
                    <a:lumMod val="75000"/>
                  </a:srgbClr>
                </a:solidFill>
                <a:ea typeface="MS PGothic" pitchFamily="34" charset="-128"/>
              </a:rPr>
              <a:t>Current induced spin transfer torque</a:t>
            </a:r>
            <a:endParaRPr lang="en-GB" b="1" dirty="0" smtClean="0">
              <a:solidFill>
                <a:srgbClr val="229BE8">
                  <a:lumMod val="75000"/>
                </a:srgbClr>
              </a:solidFill>
              <a:ea typeface="MS PGothic" pitchFamily="34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260123" y="2305517"/>
            <a:ext cx="0" cy="7694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114785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564" b="40720"/>
          <a:stretch/>
        </p:blipFill>
        <p:spPr>
          <a:xfrm>
            <a:off x="0" y="2111879"/>
            <a:ext cx="9324159" cy="28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34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1356" y="1473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1">
                  <a:lumMod val="50000"/>
                </a:schemeClr>
              </a:gs>
              <a:gs pos="61000">
                <a:schemeClr val="accent1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tIns="93600"/>
          <a:lstStyle/>
          <a:p>
            <a:pPr eaLnBrk="0" hangingPunct="0"/>
            <a:r>
              <a:rPr lang="en-GB" sz="2800" dirty="0" smtClean="0">
                <a:solidFill>
                  <a:srgbClr val="FFFFFF">
                    <a:lumMod val="95000"/>
                  </a:srgbClr>
                </a:solidFill>
                <a:ea typeface="MS PGothic" pitchFamily="34" charset="-128"/>
              </a:rPr>
              <a:t>Title</a:t>
            </a:r>
            <a:endParaRPr lang="en-GB" sz="2800" dirty="0">
              <a:solidFill>
                <a:srgbClr val="FFFFFF">
                  <a:lumMod val="95000"/>
                </a:srgbClr>
              </a:solidFill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3220" b="20270"/>
          <a:stretch/>
        </p:blipFill>
        <p:spPr>
          <a:xfrm>
            <a:off x="0" y="2156604"/>
            <a:ext cx="9038734" cy="3019245"/>
          </a:xfrm>
          <a:prstGeom prst="rect">
            <a:avLst/>
          </a:prstGeom>
        </p:spPr>
      </p:pic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221206" y="95874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70418" y="147375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53" y="5527344"/>
            <a:ext cx="786946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Conservation of momentum leads to spin transfer torque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5438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1491550"/>
            <a:ext cx="7520469" cy="1650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4143823" y="1353568"/>
            <a:ext cx="0" cy="2388233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385305" y="1353568"/>
            <a:ext cx="0" cy="2388233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E586FA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3733817" y="4292060"/>
            <a:ext cx="3063980" cy="497898"/>
            <a:chOff x="5090277" y="3845978"/>
            <a:chExt cx="3063980" cy="4978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93345" b="-5376"/>
            <a:stretch/>
          </p:blipFill>
          <p:spPr>
            <a:xfrm>
              <a:off x="5090277" y="3845978"/>
              <a:ext cx="349913" cy="49789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48857" t="-2763"/>
            <a:stretch/>
          </p:blipFill>
          <p:spPr>
            <a:xfrm>
              <a:off x="5465021" y="3858335"/>
              <a:ext cx="2689236" cy="48554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420327" y="5182382"/>
            <a:ext cx="3713304" cy="444356"/>
            <a:chOff x="566625" y="5099342"/>
            <a:chExt cx="3713304" cy="4443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5901" t="3041"/>
            <a:stretch/>
          </p:blipFill>
          <p:spPr>
            <a:xfrm>
              <a:off x="2688608" y="5124306"/>
              <a:ext cx="1591321" cy="3999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r="67865" b="-7723"/>
            <a:stretch/>
          </p:blipFill>
          <p:spPr>
            <a:xfrm>
              <a:off x="566625" y="5099342"/>
              <a:ext cx="2121983" cy="44435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343915" y="5957745"/>
            <a:ext cx="4396790" cy="545588"/>
            <a:chOff x="602939" y="5756951"/>
            <a:chExt cx="4396790" cy="54558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t="-1875" r="60729"/>
            <a:stretch/>
          </p:blipFill>
          <p:spPr>
            <a:xfrm>
              <a:off x="602939" y="5760058"/>
              <a:ext cx="2881329" cy="54248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6"/>
            <a:srcRect l="78713" t="-2458"/>
            <a:stretch/>
          </p:blipFill>
          <p:spPr>
            <a:xfrm>
              <a:off x="3437856" y="5756951"/>
              <a:ext cx="1561873" cy="545588"/>
            </a:xfrm>
            <a:prstGeom prst="rect">
              <a:avLst/>
            </a:prstGeom>
          </p:spPr>
        </p:pic>
      </p:grpSp>
      <p:sp>
        <p:nvSpPr>
          <p:cNvPr id="29" name="Right Brace 28"/>
          <p:cNvSpPr/>
          <p:nvPr/>
        </p:nvSpPr>
        <p:spPr bwMode="auto">
          <a:xfrm rot="5400000">
            <a:off x="5053027" y="2832598"/>
            <a:ext cx="447905" cy="22663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85467" y="1982552"/>
            <a:ext cx="1331901" cy="1130263"/>
            <a:chOff x="7629003" y="2765671"/>
            <a:chExt cx="1331901" cy="11302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7"/>
            <a:srcRect t="17879" r="18308"/>
            <a:stretch/>
          </p:blipFill>
          <p:spPr>
            <a:xfrm>
              <a:off x="7653833" y="3059084"/>
              <a:ext cx="1124407" cy="8368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r="88236" b="63382"/>
            <a:stretch/>
          </p:blipFill>
          <p:spPr>
            <a:xfrm>
              <a:off x="8697284" y="3141550"/>
              <a:ext cx="161911" cy="37315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/>
            <a:srcRect l="28304" t="-4383" r="55994" b="81545"/>
            <a:stretch/>
          </p:blipFill>
          <p:spPr>
            <a:xfrm>
              <a:off x="8744773" y="3663179"/>
              <a:ext cx="216131" cy="2327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7"/>
            <a:srcRect l="77465" t="35009" r="4417" b="32361"/>
            <a:stretch/>
          </p:blipFill>
          <p:spPr>
            <a:xfrm>
              <a:off x="7629003" y="2892829"/>
              <a:ext cx="249382" cy="33250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/>
            <a:srcRect l="87067" t="76803"/>
            <a:stretch/>
          </p:blipFill>
          <p:spPr>
            <a:xfrm>
              <a:off x="8084578" y="2765671"/>
              <a:ext cx="178016" cy="236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1772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DFT with non-collinear spins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35" y="3336651"/>
            <a:ext cx="5044217" cy="58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349" y="1590545"/>
            <a:ext cx="3148814" cy="45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963" y="2463598"/>
            <a:ext cx="314881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0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2158" t="26652" r="16109" b="40720"/>
          <a:stretch/>
        </p:blipFill>
        <p:spPr>
          <a:xfrm>
            <a:off x="1742535" y="1880559"/>
            <a:ext cx="4779035" cy="1498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742535" y="1880559"/>
            <a:ext cx="3001993" cy="149851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44528" y="1880559"/>
            <a:ext cx="1966823" cy="1498510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535" y="1303873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SubSystem</a:t>
            </a:r>
            <a:r>
              <a:rPr lang="en-GB" dirty="0" smtClean="0"/>
              <a:t> 1 (SS</a:t>
            </a:r>
            <a:r>
              <a:rPr lang="en-GB" baseline="-25000" dirty="0" smtClean="0"/>
              <a:t>1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988048" y="1303873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SubSystem</a:t>
            </a:r>
            <a:r>
              <a:rPr lang="en-GB" dirty="0" smtClean="0"/>
              <a:t> 2 (SS</a:t>
            </a:r>
            <a:r>
              <a:rPr lang="en-GB" baseline="-25000" dirty="0" smtClean="0"/>
              <a:t>1</a:t>
            </a:r>
            <a:r>
              <a:rPr lang="en-GB" dirty="0" smtClean="0"/>
              <a:t>)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744528" y="1303873"/>
            <a:ext cx="0" cy="2388233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19" y="3737867"/>
            <a:ext cx="4432797" cy="113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" y="5285992"/>
            <a:ext cx="9140732" cy="6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" y="6076217"/>
            <a:ext cx="6358770" cy="667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993" y="6110093"/>
            <a:ext cx="1650835" cy="4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7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STT for Fe/</a:t>
            </a:r>
            <a:r>
              <a:rPr lang="en-IE" sz="2800" kern="0" dirty="0" err="1" smtClean="0">
                <a:solidFill>
                  <a:srgbClr val="FFFFFF"/>
                </a:solidFill>
              </a:rPr>
              <a:t>MgO</a:t>
            </a:r>
            <a:r>
              <a:rPr lang="en-IE" sz="2800" kern="0" dirty="0" smtClean="0">
                <a:solidFill>
                  <a:srgbClr val="FFFFFF"/>
                </a:solidFill>
              </a:rPr>
              <a:t>/Fe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37" y="2629123"/>
            <a:ext cx="5655637" cy="3810000"/>
          </a:xfrm>
          <a:prstGeom prst="rect">
            <a:avLst/>
          </a:prstGeom>
        </p:spPr>
      </p:pic>
      <p:sp>
        <p:nvSpPr>
          <p:cNvPr id="5" name="CustomShape 6"/>
          <p:cNvSpPr/>
          <p:nvPr/>
        </p:nvSpPr>
        <p:spPr>
          <a:xfrm flipV="1">
            <a:off x="2994612" y="1578526"/>
            <a:ext cx="330478" cy="93557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6" name="CustomShape 6"/>
          <p:cNvSpPr/>
          <p:nvPr/>
        </p:nvSpPr>
        <p:spPr>
          <a:xfrm rot="5400000" flipV="1">
            <a:off x="5590955" y="1725805"/>
            <a:ext cx="330478" cy="93557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3" name="TextBox 2"/>
          <p:cNvSpPr txBox="1"/>
          <p:nvPr/>
        </p:nvSpPr>
        <p:spPr>
          <a:xfrm>
            <a:off x="5586917" y="21935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x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362126" y="20315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z</a:t>
            </a:r>
            <a:endParaRPr lang="en-GB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070725" y="2876204"/>
            <a:ext cx="1595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V</a:t>
            </a:r>
            <a:r>
              <a:rPr lang="en-GB" dirty="0" smtClean="0"/>
              <a:t>=0.5 Volt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9045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 on right Fe electrode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88084" y="1727312"/>
            <a:ext cx="2151490" cy="3883274"/>
            <a:chOff x="4300627" y="1572037"/>
            <a:chExt cx="2151490" cy="3883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0627" y="1572037"/>
              <a:ext cx="580849" cy="3742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2424" y="1870311"/>
              <a:ext cx="1589693" cy="35850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139574" y="2863970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 plane torque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39574" y="406136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 of plane torque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9602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6" y="1674000"/>
            <a:ext cx="5349927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93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 ?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38600" y="5319713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From Wikipedia</a:t>
            </a:r>
            <a:endParaRPr lang="en-US" dirty="0">
              <a:solidFill>
                <a:srgbClr val="E1251D"/>
              </a:solidFill>
              <a:latin typeface="Times-Roman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28600" y="5503069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u="sng" dirty="0">
                <a:solidFill>
                  <a:srgbClr val="000000"/>
                </a:solidFill>
                <a:latin typeface="Arial" charset="0"/>
              </a:rPr>
              <a:t>Hard-disk technology</a:t>
            </a:r>
            <a:endParaRPr lang="en-US" dirty="0">
              <a:solidFill>
                <a:srgbClr val="E1251D"/>
              </a:solidFill>
              <a:latin typeface="Times-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096328"/>
            <a:ext cx="6726463" cy="42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94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012"/>
            <a:ext cx="6750269" cy="485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307" y="5917463"/>
            <a:ext cx="4114699" cy="73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25" y="4470074"/>
            <a:ext cx="1411849" cy="1332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388" y="5993627"/>
            <a:ext cx="4689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Landau-</a:t>
            </a:r>
            <a:r>
              <a:rPr lang="en-GB" dirty="0" err="1" smtClean="0"/>
              <a:t>Lifschitz</a:t>
            </a:r>
            <a:r>
              <a:rPr lang="en-GB" dirty="0"/>
              <a:t>-</a:t>
            </a:r>
            <a:r>
              <a:rPr lang="en-GB" dirty="0" smtClean="0"/>
              <a:t>Gilbert equation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8047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Spin Transfer Torque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343" y="1795079"/>
            <a:ext cx="1528551" cy="143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686" y="1826269"/>
            <a:ext cx="1467409" cy="135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686" y="1646269"/>
            <a:ext cx="1650835" cy="153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887" y="1765618"/>
            <a:ext cx="1497980" cy="13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959" y="4560440"/>
            <a:ext cx="1589693" cy="142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7544" y="4542429"/>
            <a:ext cx="1528551" cy="141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7577" y="4496076"/>
            <a:ext cx="1559122" cy="147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887" y="4506390"/>
            <a:ext cx="1559122" cy="138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173" y="1067129"/>
            <a:ext cx="384086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P to AP switch (V=0.3 Volt)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810585" y="3885001"/>
            <a:ext cx="396044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AP to P switch (V=-0.4 Volt)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079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2"/>
          <p:cNvSpPr>
            <a:spLocks noChangeArrowheads="1"/>
          </p:cNvSpPr>
          <p:nvPr/>
        </p:nvSpPr>
        <p:spPr bwMode="auto">
          <a:xfrm>
            <a:off x="179388" y="179389"/>
            <a:ext cx="7678737" cy="776122"/>
          </a:xfrm>
          <a:prstGeom prst="rect">
            <a:avLst/>
          </a:prstGeom>
          <a:gradFill rotWithShape="1">
            <a:gsLst>
              <a:gs pos="0">
                <a:srgbClr val="7ABC32"/>
              </a:gs>
              <a:gs pos="60001">
                <a:schemeClr val="accent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28600" y="230890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Towards industrial needs…</a:t>
            </a:r>
            <a:endParaRPr lang="en-US" sz="2800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4" y="1878739"/>
            <a:ext cx="7459327" cy="29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74968" y="1302053"/>
            <a:ext cx="5004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Write error rate is critical parameter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7863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 lIns="35717" tIns="35717" rIns="35717" bIns="35717" anchor="ctr">
            <a:normAutofit fontScale="90000"/>
          </a:bodyPr>
          <a:lstStyle/>
          <a:p>
            <a:pPr algn="ctr"/>
            <a:r>
              <a:rPr lang="en-GB" dirty="0" smtClean="0"/>
              <a:t>Correlated linear response transport in nanostructures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7833649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229566" y="30601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>
                <a:solidFill>
                  <a:srgbClr val="FFFFFF"/>
                </a:solidFill>
                <a:latin typeface="Arial"/>
                <a:ea typeface="ＭＳ Ｐゴシック"/>
              </a:rPr>
              <a:t>The algorithm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7" name="Rectangle 32"/>
          <p:cNvSpPr>
            <a:spLocks noChangeArrowheads="1"/>
          </p:cNvSpPr>
          <p:nvPr/>
        </p:nvSpPr>
        <p:spPr bwMode="auto">
          <a:xfrm>
            <a:off x="229566" y="129454"/>
            <a:ext cx="7739969" cy="873125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" name="TextShape 10"/>
          <p:cNvSpPr txBox="1"/>
          <p:nvPr/>
        </p:nvSpPr>
        <p:spPr>
          <a:xfrm>
            <a:off x="279090" y="25509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800" dirty="0" smtClean="0">
                <a:solidFill>
                  <a:srgbClr val="FFFFFF"/>
                </a:solidFill>
                <a:latin typeface="Arial"/>
                <a:ea typeface="ＭＳ Ｐゴシック"/>
              </a:rPr>
              <a:t>Correlated impurities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51" y="1508973"/>
            <a:ext cx="2567965" cy="1845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79090" y="3485367"/>
            <a:ext cx="8166641" cy="804000"/>
            <a:chOff x="279090" y="3485367"/>
            <a:chExt cx="9251997" cy="7875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090" y="3485367"/>
              <a:ext cx="5533353" cy="75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9711" y="3485367"/>
              <a:ext cx="3821376" cy="787500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/>
          <p:nvPr/>
        </p:nvCxnSpPr>
        <p:spPr bwMode="auto">
          <a:xfrm>
            <a:off x="1773609" y="4084826"/>
            <a:ext cx="0" cy="703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265821"/>
              </p:ext>
            </p:extLst>
          </p:nvPr>
        </p:nvGraphicFramePr>
        <p:xfrm>
          <a:off x="1437623" y="4788130"/>
          <a:ext cx="749996" cy="482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7" imgW="355320" imgH="228600" progId="Equation.DSMT4">
                  <p:embed/>
                </p:oleObj>
              </mc:Choice>
              <mc:Fallback>
                <p:oleObj name="Equation" r:id="rId7" imgW="355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7623" y="4788130"/>
                        <a:ext cx="749996" cy="482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 bwMode="auto">
          <a:xfrm>
            <a:off x="3461916" y="4084826"/>
            <a:ext cx="0" cy="703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585800"/>
              </p:ext>
            </p:extLst>
          </p:nvPr>
        </p:nvGraphicFramePr>
        <p:xfrm>
          <a:off x="3192463" y="4787900"/>
          <a:ext cx="6175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9" imgW="291960" imgH="228600" progId="Equation.DSMT4">
                  <p:embed/>
                </p:oleObj>
              </mc:Choice>
              <mc:Fallback>
                <p:oleObj name="Equation" r:id="rId9" imgW="291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92463" y="4787900"/>
                        <a:ext cx="617537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/>
          <p:nvPr/>
        </p:nvCxnSpPr>
        <p:spPr bwMode="auto">
          <a:xfrm>
            <a:off x="4736213" y="4084826"/>
            <a:ext cx="0" cy="703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66368"/>
              </p:ext>
            </p:extLst>
          </p:nvPr>
        </p:nvGraphicFramePr>
        <p:xfrm>
          <a:off x="4186238" y="4787900"/>
          <a:ext cx="11779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Equation" r:id="rId11" imgW="558720" imgH="228600" progId="Equation.DSMT4">
                  <p:embed/>
                </p:oleObj>
              </mc:Choice>
              <mc:Fallback>
                <p:oleObj name="Equation" r:id="rId1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86238" y="4787900"/>
                        <a:ext cx="117792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 bwMode="auto">
          <a:xfrm>
            <a:off x="7206389" y="4084826"/>
            <a:ext cx="0" cy="703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545740"/>
              </p:ext>
            </p:extLst>
          </p:nvPr>
        </p:nvGraphicFramePr>
        <p:xfrm>
          <a:off x="6723063" y="4787900"/>
          <a:ext cx="10445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3" name="Equation" r:id="rId13" imgW="495000" imgH="228600" progId="Equation.DSMT4">
                  <p:embed/>
                </p:oleObj>
              </mc:Choice>
              <mc:Fallback>
                <p:oleObj name="Equation" r:id="rId13" imgW="495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23063" y="4787900"/>
                        <a:ext cx="1044575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22"/>
          <p:cNvSpPr/>
          <p:nvPr/>
        </p:nvSpPr>
        <p:spPr bwMode="auto">
          <a:xfrm>
            <a:off x="3985468" y="3485367"/>
            <a:ext cx="1318675" cy="714894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3669812" y="1597669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N. S. </a:t>
            </a:r>
            <a:r>
              <a:rPr lang="en-GB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Wingreen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 and Y. Meir, PRB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49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11040 (1994)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3669812" y="1938988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Y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. Meir 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 and N. S. </a:t>
            </a:r>
            <a:r>
              <a:rPr lang="en-GB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Wingreen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PRL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68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2512 (1992)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105" y="5953139"/>
            <a:ext cx="775549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Can be described within NEGF by adding an additional self-energy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1996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Shape 1"/>
          <p:cNvSpPr txBox="1"/>
          <p:nvPr/>
        </p:nvSpPr>
        <p:spPr>
          <a:xfrm>
            <a:off x="229566" y="30601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>
                <a:solidFill>
                  <a:srgbClr val="FFFFFF"/>
                </a:solidFill>
                <a:latin typeface="Arial"/>
                <a:ea typeface="ＭＳ Ｐゴシック"/>
              </a:rPr>
              <a:t>The algorithm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38" y="2150190"/>
            <a:ext cx="4750176" cy="1874714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73830" y="4028629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G. D. Scott and D. </a:t>
            </a:r>
            <a:r>
              <a:rPr lang="en-GB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Natelson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ACS </a:t>
            </a:r>
            <a:r>
              <a:rPr lang="en-GB" sz="1400" dirty="0" err="1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Nano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4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3560 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2010)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2638764" y="1703863"/>
            <a:ext cx="1890416" cy="37728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2000" dirty="0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Experiment</a:t>
            </a:r>
            <a:endParaRPr sz="2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229566" y="129454"/>
            <a:ext cx="7739969" cy="873125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TextShape 10"/>
          <p:cNvSpPr txBox="1"/>
          <p:nvPr/>
        </p:nvSpPr>
        <p:spPr>
          <a:xfrm>
            <a:off x="279090" y="25509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Kondo effect: experiments</a:t>
            </a:r>
          </a:p>
        </p:txBody>
      </p:sp>
    </p:spTree>
    <p:extLst>
      <p:ext uri="{BB962C8B-B14F-4D97-AF65-F5344CB8AC3E}">
        <p14:creationId xmlns:p14="http://schemas.microsoft.com/office/powerpoint/2010/main" val="34409661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Shape 7"/>
          <p:cNvSpPr txBox="1"/>
          <p:nvPr/>
        </p:nvSpPr>
        <p:spPr>
          <a:xfrm>
            <a:off x="240899" y="20730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The theoretical model	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137309" y="42675"/>
            <a:ext cx="7739969" cy="733077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9" name="TextShape 10"/>
          <p:cNvSpPr txBox="1"/>
          <p:nvPr/>
        </p:nvSpPr>
        <p:spPr>
          <a:xfrm>
            <a:off x="240899" y="14297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How to get the many body self-energy?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90" y="5249794"/>
            <a:ext cx="5227643" cy="43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335" y="1169189"/>
            <a:ext cx="5377215" cy="185664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41616" y="8163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Correlated atom</a:t>
            </a:r>
            <a:endParaRPr lang="en-GB" dirty="0"/>
          </a:p>
        </p:txBody>
      </p:sp>
      <p:cxnSp>
        <p:nvCxnSpPr>
          <p:cNvPr id="34" name="Straight Arrow Connector 33"/>
          <p:cNvCxnSpPr/>
          <p:nvPr/>
        </p:nvCxnSpPr>
        <p:spPr bwMode="auto">
          <a:xfrm flipV="1">
            <a:off x="5190739" y="2221087"/>
            <a:ext cx="336194" cy="8204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9" y="4430597"/>
            <a:ext cx="7856750" cy="7575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 bwMode="auto">
          <a:xfrm>
            <a:off x="4783857" y="4430597"/>
            <a:ext cx="1030779" cy="706668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5752407" y="6413108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D. Jacob 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et </a:t>
            </a:r>
            <a:r>
              <a:rPr lang="en-GB" sz="1400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al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.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PRL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103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016803 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2009)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/>
          <a:srcRect l="80405" t="7296" b="18883"/>
          <a:stretch/>
        </p:blipFill>
        <p:spPr>
          <a:xfrm>
            <a:off x="4712198" y="3073073"/>
            <a:ext cx="957083" cy="56526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 bwMode="auto">
          <a:xfrm>
            <a:off x="5184328" y="3613819"/>
            <a:ext cx="114918" cy="7070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5361074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8432" r="25832"/>
          <a:stretch/>
        </p:blipFill>
        <p:spPr>
          <a:xfrm>
            <a:off x="3432030" y="4570806"/>
            <a:ext cx="1130531" cy="855000"/>
          </a:xfrm>
          <a:prstGeom prst="rect">
            <a:avLst/>
          </a:prstGeom>
        </p:spPr>
      </p:pic>
      <p:sp>
        <p:nvSpPr>
          <p:cNvPr id="15" name="TextShape 7"/>
          <p:cNvSpPr txBox="1"/>
          <p:nvPr/>
        </p:nvSpPr>
        <p:spPr>
          <a:xfrm>
            <a:off x="240899" y="20730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The theoretical model	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137309" y="42675"/>
            <a:ext cx="7739969" cy="733077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TextShape 10"/>
          <p:cNvSpPr txBox="1"/>
          <p:nvPr/>
        </p:nvSpPr>
        <p:spPr>
          <a:xfrm>
            <a:off x="240899" y="14297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How to get the many body self-energy?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50189" r="1"/>
          <a:stretch/>
        </p:blipFill>
        <p:spPr>
          <a:xfrm>
            <a:off x="4389120" y="1169189"/>
            <a:ext cx="2678430" cy="185664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41616" y="816323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Correlated atom</a:t>
            </a: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5652655" y="1179839"/>
            <a:ext cx="99752" cy="7609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3936315" y="3950881"/>
            <a:ext cx="831" cy="7764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057445" y="4109141"/>
            <a:ext cx="218681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Impurity solver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40902" y="5041085"/>
            <a:ext cx="491833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Impurity solvers: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Non-crossing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One-crossing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FLEX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Continuous time quantum Monte </a:t>
            </a:r>
            <a:r>
              <a:rPr lang="en-GB" sz="2000" dirty="0" smtClean="0"/>
              <a:t>Carlo</a:t>
            </a:r>
            <a:endParaRPr lang="en-GB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109036" y="1692517"/>
            <a:ext cx="2827279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Project full system on correlated atom</a:t>
            </a:r>
            <a:endParaRPr lang="en-GB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78455" y="3095881"/>
            <a:ext cx="6469097" cy="874095"/>
            <a:chOff x="1378455" y="3095881"/>
            <a:chExt cx="6469097" cy="874095"/>
          </a:xfrm>
        </p:grpSpPr>
        <p:grpSp>
          <p:nvGrpSpPr>
            <p:cNvPr id="27" name="Group 26"/>
            <p:cNvGrpSpPr/>
            <p:nvPr/>
          </p:nvGrpSpPr>
          <p:grpSpPr>
            <a:xfrm>
              <a:off x="1378455" y="3095881"/>
              <a:ext cx="5813458" cy="855000"/>
              <a:chOff x="786848" y="3053348"/>
              <a:chExt cx="5813458" cy="85500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786848" y="3053348"/>
                <a:ext cx="3968032" cy="855000"/>
                <a:chOff x="786848" y="3053348"/>
                <a:chExt cx="3968032" cy="855000"/>
              </a:xfrm>
            </p:grpSpPr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4767"/>
                <a:stretch/>
              </p:blipFill>
              <p:spPr>
                <a:xfrm>
                  <a:off x="786848" y="3053348"/>
                  <a:ext cx="3968032" cy="855000"/>
                </a:xfrm>
                <a:prstGeom prst="rect">
                  <a:avLst/>
                </a:prstGeom>
              </p:spPr>
            </p:pic>
            <p:sp>
              <p:nvSpPr>
                <p:cNvPr id="47" name="TextBox 46"/>
                <p:cNvSpPr txBox="1"/>
                <p:nvPr/>
              </p:nvSpPr>
              <p:spPr>
                <a:xfrm>
                  <a:off x="1204476" y="3142294"/>
                  <a:ext cx="29848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 smtClean="0"/>
                    <a:t>0</a:t>
                  </a:r>
                  <a:endParaRPr lang="en-GB" sz="1600" dirty="0"/>
                </a:p>
              </p:txBody>
            </p: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3"/>
              <a:srcRect l="73783" r="-164"/>
              <a:stretch/>
            </p:blipFill>
            <p:spPr>
              <a:xfrm>
                <a:off x="4705004" y="3053348"/>
                <a:ext cx="1895302" cy="855000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/>
            <a:srcRect l="68191" r="8339"/>
            <a:stretch/>
          </p:blipFill>
          <p:spPr>
            <a:xfrm>
              <a:off x="5288298" y="3178796"/>
              <a:ext cx="1844022" cy="7575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l="14179" r="82859"/>
            <a:stretch/>
          </p:blipFill>
          <p:spPr>
            <a:xfrm>
              <a:off x="2980088" y="3212476"/>
              <a:ext cx="232755" cy="7575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62474" y="343814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84922" y="3438574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/>
            <a:srcRect l="91203" r="1126"/>
            <a:stretch/>
          </p:blipFill>
          <p:spPr>
            <a:xfrm>
              <a:off x="7244862" y="3181266"/>
              <a:ext cx="602690" cy="757500"/>
            </a:xfrm>
            <a:prstGeom prst="rect">
              <a:avLst/>
            </a:prstGeom>
          </p:spPr>
        </p:pic>
      </p:grpSp>
      <p:sp>
        <p:nvSpPr>
          <p:cNvPr id="48" name="Text Box 2"/>
          <p:cNvSpPr txBox="1">
            <a:spLocks noChangeArrowheads="1"/>
          </p:cNvSpPr>
          <p:nvPr/>
        </p:nvSpPr>
        <p:spPr bwMode="auto">
          <a:xfrm>
            <a:off x="5752407" y="6413108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D. Jacob 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et </a:t>
            </a:r>
            <a:r>
              <a:rPr lang="en-GB" sz="1400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al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.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PRL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103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016803 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2009)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59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Shape 7"/>
          <p:cNvSpPr txBox="1"/>
          <p:nvPr/>
        </p:nvSpPr>
        <p:spPr>
          <a:xfrm>
            <a:off x="240899" y="20730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The theoretical model	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137309" y="42675"/>
            <a:ext cx="7739969" cy="733077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TextShape 10"/>
          <p:cNvSpPr txBox="1"/>
          <p:nvPr/>
        </p:nvSpPr>
        <p:spPr>
          <a:xfrm>
            <a:off x="240899" y="14297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Current</a:t>
            </a:r>
          </a:p>
        </p:txBody>
      </p:sp>
      <p:sp>
        <p:nvSpPr>
          <p:cNvPr id="10" name="TextShape 4"/>
          <p:cNvSpPr txBox="1"/>
          <p:nvPr/>
        </p:nvSpPr>
        <p:spPr>
          <a:xfrm>
            <a:off x="646559" y="1296050"/>
            <a:ext cx="7672320" cy="597589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Arial"/>
                <a:ea typeface="DejaVu Sans"/>
              </a:rPr>
              <a:t>Meir-</a:t>
            </a:r>
            <a:r>
              <a:rPr lang="en-US" sz="2800" dirty="0" err="1">
                <a:solidFill>
                  <a:prstClr val="black"/>
                </a:solidFill>
                <a:latin typeface="Arial"/>
                <a:ea typeface="DejaVu Sans"/>
              </a:rPr>
              <a:t>Wingreen</a:t>
            </a:r>
            <a:r>
              <a:rPr lang="en-US" sz="2800" dirty="0">
                <a:solidFill>
                  <a:prstClr val="black"/>
                </a:solidFill>
                <a:latin typeface="Arial"/>
                <a:ea typeface="DejaVu Sans"/>
              </a:rPr>
              <a:t>...</a:t>
            </a:r>
            <a:endParaRPr sz="2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56287" y="2091876"/>
          <a:ext cx="3852862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4" imgW="1041120" imgH="228600" progId="Equation.DSMT4">
                  <p:embed/>
                </p:oleObj>
              </mc:Choice>
              <mc:Fallback>
                <p:oleObj name="Equation" r:id="rId4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6287" y="2091876"/>
                        <a:ext cx="3852862" cy="84613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89349" y="3532634"/>
          <a:ext cx="8186737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6" imgW="3441600" imgH="393480" progId="Equation.DSMT4">
                  <p:embed/>
                </p:oleObj>
              </mc:Choice>
              <mc:Fallback>
                <p:oleObj name="Equation" r:id="rId6" imgW="3441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349" y="3532634"/>
                        <a:ext cx="8186737" cy="936625"/>
                      </a:xfrm>
                      <a:prstGeom prst="rect">
                        <a:avLst/>
                      </a:prstGeom>
                      <a:ln>
                        <a:solidFill>
                          <a:srgbClr val="77777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6704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Shape 7"/>
          <p:cNvSpPr txBox="1"/>
          <p:nvPr/>
        </p:nvSpPr>
        <p:spPr>
          <a:xfrm>
            <a:off x="240899" y="20730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The theoretical model	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137309" y="42675"/>
            <a:ext cx="7739969" cy="733077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" name="TextShape 10"/>
          <p:cNvSpPr txBox="1"/>
          <p:nvPr/>
        </p:nvSpPr>
        <p:spPr>
          <a:xfrm>
            <a:off x="240899" y="14297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Neglect incoherent contributions</a:t>
            </a:r>
          </a:p>
        </p:txBody>
      </p:sp>
      <p:sp>
        <p:nvSpPr>
          <p:cNvPr id="26" name="TextShape 4"/>
          <p:cNvSpPr txBox="1"/>
          <p:nvPr/>
        </p:nvSpPr>
        <p:spPr>
          <a:xfrm>
            <a:off x="567" y="2621107"/>
            <a:ext cx="9143433" cy="597589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>
                <a:solidFill>
                  <a:prstClr val="black"/>
                </a:solidFill>
                <a:latin typeface="Arial"/>
                <a:ea typeface="DejaVu Sans"/>
              </a:rPr>
              <a:t>Landauer</a:t>
            </a:r>
            <a:r>
              <a:rPr lang="en-US" sz="2800" dirty="0">
                <a:solidFill>
                  <a:prstClr val="black"/>
                </a:solidFill>
                <a:latin typeface="Arial"/>
                <a:ea typeface="DejaVu Sans"/>
              </a:rPr>
              <a:t>...</a:t>
            </a:r>
            <a:endParaRPr sz="2800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493439" y="1370045"/>
          <a:ext cx="3852862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4" imgW="1041120" imgH="228600" progId="Equation.DSMT4">
                  <p:embed/>
                </p:oleObj>
              </mc:Choice>
              <mc:Fallback>
                <p:oleObj name="Equation" r:id="rId4" imgW="1041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3439" y="1370045"/>
                        <a:ext cx="3852862" cy="84613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Connector 28"/>
          <p:cNvCxnSpPr/>
          <p:nvPr/>
        </p:nvCxnSpPr>
        <p:spPr>
          <a:xfrm>
            <a:off x="5586153" y="1455319"/>
            <a:ext cx="565266" cy="64983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586153" y="1455319"/>
            <a:ext cx="565266" cy="62452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1731438" y="3453620"/>
          <a:ext cx="53768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Equation" r:id="rId6" imgW="2260440" imgH="393480" progId="Equation.DSMT4">
                  <p:embed/>
                </p:oleObj>
              </mc:Choice>
              <mc:Fallback>
                <p:oleObj name="Equation" r:id="rId6" imgW="22604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31438" y="3453620"/>
                        <a:ext cx="5376863" cy="936625"/>
                      </a:xfrm>
                      <a:prstGeom prst="rect">
                        <a:avLst/>
                      </a:prstGeom>
                      <a:ln>
                        <a:solidFill>
                          <a:srgbClr val="77777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8409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20" y="1165320"/>
            <a:ext cx="7695720" cy="499860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4114800" y="3657600"/>
            <a:ext cx="685440" cy="456840"/>
          </a:xfrm>
          <a:prstGeom prst="ellipse">
            <a:avLst/>
          </a:prstGeom>
          <a:noFill/>
          <a:ln w="76320">
            <a:solidFill>
              <a:srgbClr val="FF0000"/>
            </a:solidFill>
            <a:miter/>
          </a:ln>
        </p:spPr>
      </p:sp>
      <p:pic>
        <p:nvPicPr>
          <p:cNvPr id="432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63520" y="1128600"/>
            <a:ext cx="8533800" cy="4939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902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Shape 1"/>
          <p:cNvSpPr txBox="1"/>
          <p:nvPr/>
        </p:nvSpPr>
        <p:spPr>
          <a:xfrm>
            <a:off x="229566" y="30601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>
                <a:solidFill>
                  <a:srgbClr val="FFFFFF"/>
                </a:solidFill>
                <a:latin typeface="Arial"/>
                <a:ea typeface="ＭＳ Ｐゴシック"/>
              </a:rPr>
              <a:t>The algorithm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48" y="1834193"/>
            <a:ext cx="2808312" cy="1732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38" y="1654823"/>
            <a:ext cx="3247864" cy="2307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226" y="4145813"/>
            <a:ext cx="3121774" cy="2171859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33214" y="4002146"/>
            <a:ext cx="3268662" cy="287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57347" rIns="90000" bIns="45000"/>
          <a:lstStyle/>
          <a:p>
            <a:pPr defTabSz="449263">
              <a:lnSpc>
                <a:spcPct val="98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D. Jacob 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et </a:t>
            </a:r>
            <a:r>
              <a:rPr lang="en-GB" sz="1400" i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al</a:t>
            </a:r>
            <a:r>
              <a:rPr lang="en-GB" sz="1400" i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.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PRL </a:t>
            </a:r>
            <a:r>
              <a:rPr lang="en-GB" sz="1400" b="1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103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, 016803 </a:t>
            </a:r>
            <a:r>
              <a:rPr lang="en-GB" sz="14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(</a:t>
            </a:r>
            <a:r>
              <a:rPr lang="en-GB" sz="1400" dirty="0" smtClean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  <a:cs typeface="Arial" charset="0"/>
              </a:rPr>
              <a:t>2009)</a:t>
            </a:r>
            <a:endParaRPr lang="en-GB" sz="1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  <a:cs typeface="Arial" charset="0"/>
            </a:endParaRPr>
          </a:p>
        </p:txBody>
      </p:sp>
      <p:sp>
        <p:nvSpPr>
          <p:cNvPr id="12" name="CustomShape 6"/>
          <p:cNvSpPr/>
          <p:nvPr/>
        </p:nvSpPr>
        <p:spPr>
          <a:xfrm>
            <a:off x="982749" y="1368127"/>
            <a:ext cx="2921214" cy="377280"/>
          </a:xfrm>
          <a:prstGeom prst="rect">
            <a:avLst/>
          </a:prstGeom>
        </p:spPr>
        <p:txBody>
          <a:bodyPr lIns="90000" tIns="46800" rIns="90000" bIns="46800"/>
          <a:lstStyle/>
          <a:p>
            <a:r>
              <a:rPr lang="en-US" sz="2000" dirty="0" smtClean="0">
                <a:solidFill>
                  <a:srgbClr val="1C82B9"/>
                </a:solidFill>
                <a:latin typeface="Arial"/>
                <a:ea typeface="MS PGothic" pitchFamily="34" charset="-128"/>
              </a:rPr>
              <a:t>DFT based calculations</a:t>
            </a:r>
            <a:endParaRPr sz="20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229566" y="129454"/>
            <a:ext cx="7739969" cy="873125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6" name="TextShape 10"/>
          <p:cNvSpPr txBox="1"/>
          <p:nvPr/>
        </p:nvSpPr>
        <p:spPr>
          <a:xfrm>
            <a:off x="279090" y="25509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Kondo effect</a:t>
            </a:r>
          </a:p>
        </p:txBody>
      </p:sp>
    </p:spTree>
    <p:extLst>
      <p:ext uri="{BB962C8B-B14F-4D97-AF65-F5344CB8AC3E}">
        <p14:creationId xmlns:p14="http://schemas.microsoft.com/office/powerpoint/2010/main" val="13848933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915816" y="849490"/>
            <a:ext cx="6228184" cy="38228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GB">
              <a:solidFill>
                <a:srgbClr val="000000"/>
              </a:solidFill>
              <a:latin typeface="Arial" pitchFamily="-109" charset="0"/>
              <a:ea typeface="ＭＳ Ｐゴシック" pitchFamily="-109" charset="-128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2164119" y="1340768"/>
            <a:ext cx="648148" cy="279648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64456" y="1044352"/>
            <a:ext cx="3794607" cy="11881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8098" y="1158751"/>
            <a:ext cx="456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Continuous-time </a:t>
            </a:r>
          </a:p>
          <a:p>
            <a:pPr algn="ctr"/>
            <a:r>
              <a:rPr lang="en-GB" sz="18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quantum Monte Carlo</a:t>
            </a:r>
          </a:p>
          <a:p>
            <a:pPr algn="ctr"/>
            <a:r>
              <a:rPr lang="en-GB" sz="18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(interaction/hybridization expansion) </a:t>
            </a:r>
            <a:endParaRPr lang="en-GB" sz="1800" dirty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4162341" y="4197134"/>
            <a:ext cx="612068" cy="252028"/>
          </a:xfrm>
          <a:prstGeom prst="rightArrow">
            <a:avLst>
              <a:gd name="adj1" fmla="val 50000"/>
              <a:gd name="adj2" fmla="val 462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mtClean="0">
              <a:solidFill>
                <a:srgbClr val="FFFFFF"/>
              </a:solidFill>
              <a:ea typeface="MS PGothic" pitchFamily="34" charset="-128"/>
            </a:endParaRPr>
          </a:p>
        </p:txBody>
      </p:sp>
      <p:graphicFrame>
        <p:nvGraphicFramePr>
          <p:cNvPr id="300035" name="Object 3"/>
          <p:cNvGraphicFramePr>
            <a:graphicFrameLocks noChangeAspect="1"/>
          </p:cNvGraphicFramePr>
          <p:nvPr>
            <p:extLst/>
          </p:nvPr>
        </p:nvGraphicFramePr>
        <p:xfrm>
          <a:off x="3777620" y="2934562"/>
          <a:ext cx="16335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4" name="Equation" r:id="rId4" imgW="583920" imgH="457200" progId="Equation.DSMT4">
                  <p:embed/>
                </p:oleObj>
              </mc:Choice>
              <mc:Fallback>
                <p:oleObj name="Equation" r:id="rId4" imgW="5839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620" y="2934562"/>
                        <a:ext cx="1633537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Arrow 10"/>
          <p:cNvSpPr/>
          <p:nvPr/>
        </p:nvSpPr>
        <p:spPr bwMode="auto">
          <a:xfrm rot="5400000">
            <a:off x="4162341" y="2502514"/>
            <a:ext cx="612068" cy="252028"/>
          </a:xfrm>
          <a:prstGeom prst="rightArrow">
            <a:avLst>
              <a:gd name="adj1" fmla="val 50000"/>
              <a:gd name="adj2" fmla="val 462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 smtClean="0">
              <a:solidFill>
                <a:srgbClr val="FFFFFF"/>
              </a:solidFill>
              <a:ea typeface="MS PGothic" pitchFamily="34" charset="-128"/>
            </a:endParaRPr>
          </a:p>
        </p:txBody>
      </p:sp>
      <p:graphicFrame>
        <p:nvGraphicFramePr>
          <p:cNvPr id="3399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98700"/>
              </p:ext>
            </p:extLst>
          </p:nvPr>
        </p:nvGraphicFramePr>
        <p:xfrm>
          <a:off x="3872931" y="4940567"/>
          <a:ext cx="13509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5" name="Equation" r:id="rId6" imgW="482400" imgH="228600" progId="Equation.DSMT4">
                  <p:embed/>
                </p:oleObj>
              </mc:Choice>
              <mc:Fallback>
                <p:oleObj name="Equation" r:id="rId6" imgW="48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931" y="4940567"/>
                        <a:ext cx="1350962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Shape 14"/>
          <p:cNvSpPr txBox="1"/>
          <p:nvPr/>
        </p:nvSpPr>
        <p:spPr>
          <a:xfrm>
            <a:off x="6291388" y="3849554"/>
            <a:ext cx="2285858" cy="236774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1600" b="1" dirty="0">
                <a:solidFill>
                  <a:srgbClr val="000000"/>
                </a:solidFill>
                <a:ea typeface="MS PGothic" pitchFamily="34" charset="-128"/>
              </a:rPr>
              <a:t>Stochastic optimization</a:t>
            </a:r>
            <a:endParaRPr sz="16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0" name="TextShape 15"/>
          <p:cNvSpPr txBox="1"/>
          <p:nvPr/>
        </p:nvSpPr>
        <p:spPr>
          <a:xfrm>
            <a:off x="6275602" y="4103432"/>
            <a:ext cx="2785894" cy="428515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r>
              <a:rPr lang="en-US" sz="1600" dirty="0">
                <a:solidFill>
                  <a:srgbClr val="000000"/>
                </a:solidFill>
                <a:ea typeface="MS PGothic" pitchFamily="34" charset="-128"/>
              </a:rPr>
              <a:t>A.S. </a:t>
            </a:r>
            <a:r>
              <a:rPr lang="en-US" sz="1600" dirty="0" err="1" smtClean="0">
                <a:solidFill>
                  <a:srgbClr val="000000"/>
                </a:solidFill>
                <a:ea typeface="MS PGothic" pitchFamily="34" charset="-128"/>
              </a:rPr>
              <a:t>Mishchenko</a:t>
            </a:r>
            <a:r>
              <a:rPr lang="en-US" sz="1600" dirty="0" smtClean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  <a:ea typeface="MS PGothic" pitchFamily="34" charset="-128"/>
              </a:rPr>
              <a:t>et al.</a:t>
            </a:r>
            <a:r>
              <a:rPr lang="en-US" sz="1600" dirty="0" smtClean="0">
                <a:solidFill>
                  <a:srgbClr val="000000"/>
                </a:solidFill>
                <a:ea typeface="MS PGothic" pitchFamily="34" charset="-128"/>
              </a:rPr>
              <a:t>, PRB</a:t>
            </a:r>
          </a:p>
          <a:p>
            <a:r>
              <a:rPr lang="en-US" sz="1600" b="1" dirty="0" smtClean="0">
                <a:solidFill>
                  <a:srgbClr val="000000"/>
                </a:solidFill>
                <a:ea typeface="MS PGothic" pitchFamily="34" charset="-128"/>
              </a:rPr>
              <a:t>62</a:t>
            </a:r>
            <a:r>
              <a:rPr lang="en-US" sz="1600" dirty="0" smtClean="0">
                <a:solidFill>
                  <a:srgbClr val="000000"/>
                </a:solidFill>
                <a:ea typeface="MS PGothic" pitchFamily="34" charset="-128"/>
              </a:rPr>
              <a:t>, 6317 </a:t>
            </a:r>
            <a:r>
              <a:rPr lang="en-US" sz="1600" dirty="0">
                <a:solidFill>
                  <a:srgbClr val="000000"/>
                </a:solidFill>
                <a:ea typeface="MS PGothic" pitchFamily="34" charset="-128"/>
              </a:rPr>
              <a:t>(2000)</a:t>
            </a:r>
            <a:endParaRPr sz="160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8143" y="3607664"/>
            <a:ext cx="3132348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Analytic continuation</a:t>
            </a:r>
            <a:endParaRPr lang="en-GB" sz="1800" dirty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9064" y="1125853"/>
            <a:ext cx="22849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E. Gull, A. J. Millis, A. I. Lichtenstein, A. N. </a:t>
            </a:r>
            <a:r>
              <a:rPr lang="en-GB" sz="1400" dirty="0" err="1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Rubtsov</a:t>
            </a:r>
            <a:r>
              <a:rPr lang="en-GB" sz="14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, M. Troyer, P. Werner, Rev. Mod. Phys. </a:t>
            </a:r>
            <a:r>
              <a:rPr lang="en-GB" sz="1400" b="1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83</a:t>
            </a:r>
            <a:r>
              <a:rPr lang="en-GB" sz="1400" dirty="0" smtClean="0">
                <a:solidFill>
                  <a:srgbClr val="000000"/>
                </a:solidFill>
                <a:latin typeface="Arial"/>
                <a:ea typeface="MS PGothic" pitchFamily="34" charset="-128"/>
              </a:rPr>
              <a:t>, 349 (2011)</a:t>
            </a:r>
            <a:endParaRPr lang="en-GB" sz="1400" dirty="0">
              <a:solidFill>
                <a:srgbClr val="000000"/>
              </a:solidFill>
              <a:latin typeface="Arial"/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54" y="1852335"/>
            <a:ext cx="2262255" cy="825000"/>
          </a:xfrm>
          <a:prstGeom prst="rect">
            <a:avLst/>
          </a:prstGeom>
        </p:spPr>
      </p:pic>
      <p:sp>
        <p:nvSpPr>
          <p:cNvPr id="18" name="TextShape 7"/>
          <p:cNvSpPr txBox="1"/>
          <p:nvPr/>
        </p:nvSpPr>
        <p:spPr>
          <a:xfrm>
            <a:off x="240899" y="20730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The theoretical model	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9"/>
          <a:stretch>
            <a:fillRect/>
          </a:stretch>
        </p:blipFill>
        <p:spPr>
          <a:xfrm>
            <a:off x="137309" y="1051618"/>
            <a:ext cx="1649288" cy="767550"/>
          </a:xfrm>
          <a:prstGeom prst="rect">
            <a:avLst/>
          </a:prstGeom>
          <a:ln>
            <a:noFill/>
          </a:ln>
        </p:spPr>
      </p:pic>
      <p:sp>
        <p:nvSpPr>
          <p:cNvPr id="25" name="Rectangle 32"/>
          <p:cNvSpPr>
            <a:spLocks noChangeArrowheads="1"/>
          </p:cNvSpPr>
          <p:nvPr/>
        </p:nvSpPr>
        <p:spPr bwMode="auto">
          <a:xfrm>
            <a:off x="137309" y="42675"/>
            <a:ext cx="7739969" cy="733077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6" name="TextShape 10"/>
          <p:cNvSpPr txBox="1"/>
          <p:nvPr/>
        </p:nvSpPr>
        <p:spPr>
          <a:xfrm>
            <a:off x="240899" y="142977"/>
            <a:ext cx="7390833" cy="609082"/>
          </a:xfrm>
          <a:prstGeom prst="rect">
            <a:avLst/>
          </a:prstGeom>
        </p:spPr>
        <p:txBody>
          <a:bodyPr lIns="81639" tIns="40820" rIns="81639" bIns="40820" anchor="ctr"/>
          <a:lstStyle/>
          <a:p>
            <a:r>
              <a:rPr lang="en-US" sz="2200" dirty="0" smtClean="0">
                <a:solidFill>
                  <a:srgbClr val="FFFFFF"/>
                </a:solidFill>
                <a:latin typeface="Arial"/>
                <a:ea typeface="ＭＳ Ｐゴシック"/>
              </a:rPr>
              <a:t>Continuous time quantum Monte Carlo</a:t>
            </a:r>
          </a:p>
        </p:txBody>
      </p:sp>
    </p:spTree>
    <p:extLst>
      <p:ext uri="{BB962C8B-B14F-4D97-AF65-F5344CB8AC3E}">
        <p14:creationId xmlns:p14="http://schemas.microsoft.com/office/powerpoint/2010/main" val="14452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-169446"/>
            <a:ext cx="4875409" cy="4731727"/>
          </a:xfrm>
          <a:prstGeom prst="rect">
            <a:avLst/>
          </a:prstGeom>
          <a:ln>
            <a:noFill/>
          </a:ln>
        </p:spPr>
      </p:pic>
      <p:sp>
        <p:nvSpPr>
          <p:cNvPr id="10" name="TextShape 1"/>
          <p:cNvSpPr txBox="1"/>
          <p:nvPr/>
        </p:nvSpPr>
        <p:spPr>
          <a:xfrm>
            <a:off x="229566" y="30601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>
                <a:solidFill>
                  <a:srgbClr val="FFFFFF"/>
                </a:solidFill>
                <a:latin typeface="Arial"/>
                <a:ea typeface="ＭＳ Ｐゴシック"/>
              </a:rPr>
              <a:t>The algorithm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66957" y="3221302"/>
            <a:ext cx="3520222" cy="2553630"/>
          </a:xfrm>
          <a:prstGeom prst="rect">
            <a:avLst/>
          </a:prstGeom>
          <a:ln>
            <a:noFill/>
          </a:ln>
        </p:spPr>
      </p:pic>
      <p:sp>
        <p:nvSpPr>
          <p:cNvPr id="12" name="TextShape 3"/>
          <p:cNvSpPr txBox="1"/>
          <p:nvPr/>
        </p:nvSpPr>
        <p:spPr>
          <a:xfrm>
            <a:off x="2073600" y="1451880"/>
            <a:ext cx="1036800" cy="62208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i="1" dirty="0">
                <a:solidFill>
                  <a:prstClr val="black"/>
                </a:solidFill>
                <a:latin typeface="Arial"/>
                <a:ea typeface="DejaVu Sans"/>
              </a:rPr>
              <a:t>U</a:t>
            </a:r>
            <a:r>
              <a:rPr lang="en-US" sz="1633" dirty="0">
                <a:solidFill>
                  <a:prstClr val="black"/>
                </a:solidFill>
                <a:latin typeface="Arial"/>
                <a:ea typeface="DejaVu Sans"/>
              </a:rPr>
              <a:t>= 2 </a:t>
            </a:r>
            <a:r>
              <a:rPr lang="en-US" sz="1633" dirty="0" smtClean="0">
                <a:solidFill>
                  <a:prstClr val="black"/>
                </a:solidFill>
                <a:latin typeface="Arial"/>
                <a:ea typeface="DejaVu Sans"/>
              </a:rPr>
              <a:t>eV, </a:t>
            </a:r>
            <a:r>
              <a:rPr lang="en-US" sz="1633" i="1" dirty="0" smtClean="0">
                <a:solidFill>
                  <a:prstClr val="black"/>
                </a:solidFill>
                <a:latin typeface="Arial"/>
                <a:ea typeface="DejaVu Sans"/>
              </a:rPr>
              <a:t>T</a:t>
            </a:r>
            <a:r>
              <a:rPr lang="en-US" sz="1633" dirty="0" smtClean="0">
                <a:solidFill>
                  <a:prstClr val="black"/>
                </a:solidFill>
                <a:latin typeface="Arial"/>
                <a:ea typeface="DejaVu Sans"/>
              </a:rPr>
              <a:t>= 50 K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650339" y="3221302"/>
            <a:ext cx="3624718" cy="2560161"/>
          </a:xfrm>
          <a:prstGeom prst="rect">
            <a:avLst/>
          </a:prstGeom>
          <a:ln>
            <a:noFill/>
          </a:ln>
        </p:spPr>
      </p:pic>
      <p:sp>
        <p:nvSpPr>
          <p:cNvPr id="14" name="Line 4"/>
          <p:cNvSpPr/>
          <p:nvPr/>
        </p:nvSpPr>
        <p:spPr>
          <a:xfrm>
            <a:off x="2488320" y="2488680"/>
            <a:ext cx="622080" cy="0"/>
          </a:xfrm>
          <a:prstGeom prst="line">
            <a:avLst/>
          </a:prstGeom>
          <a:ln>
            <a:solidFill>
              <a:srgbClr val="000000"/>
            </a:solidFill>
            <a:headEnd type="triangle" w="med" len="med"/>
            <a:tailEnd type="triangle" w="med" len="med"/>
          </a:ln>
        </p:spPr>
      </p:sp>
      <p:sp>
        <p:nvSpPr>
          <p:cNvPr id="18" name="TextShape 5"/>
          <p:cNvSpPr txBox="1"/>
          <p:nvPr/>
        </p:nvSpPr>
        <p:spPr>
          <a:xfrm>
            <a:off x="2695680" y="2488680"/>
            <a:ext cx="622080" cy="41472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96">
                <a:solidFill>
                  <a:prstClr val="black"/>
                </a:solidFill>
                <a:latin typeface="Arial"/>
                <a:ea typeface="DejaVu Sans"/>
              </a:rPr>
              <a:t>d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9" name="TextShape 6"/>
          <p:cNvSpPr txBox="1"/>
          <p:nvPr/>
        </p:nvSpPr>
        <p:spPr>
          <a:xfrm>
            <a:off x="5065058" y="5709621"/>
            <a:ext cx="1866240" cy="41472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96">
                <a:solidFill>
                  <a:prstClr val="black"/>
                </a:solidFill>
                <a:latin typeface="Arial"/>
                <a:ea typeface="DejaVu Sans"/>
              </a:rPr>
              <a:t>d = 3.8 Ang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0" name="TextShape 7"/>
          <p:cNvSpPr txBox="1"/>
          <p:nvPr/>
        </p:nvSpPr>
        <p:spPr>
          <a:xfrm>
            <a:off x="676778" y="5709621"/>
            <a:ext cx="1866240" cy="41472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96">
                <a:solidFill>
                  <a:prstClr val="black"/>
                </a:solidFill>
                <a:latin typeface="Arial"/>
                <a:ea typeface="DejaVu Sans"/>
              </a:rPr>
              <a:t>d = 4.2 Ang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1" name="TextShape 3"/>
          <p:cNvSpPr txBox="1"/>
          <p:nvPr/>
        </p:nvSpPr>
        <p:spPr>
          <a:xfrm>
            <a:off x="208993" y="22241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Example system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79388" y="179388"/>
            <a:ext cx="7870598" cy="873125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28600" y="304800"/>
            <a:ext cx="7367736" cy="59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3200" kern="0" smtClean="0"/>
              <a:t>In DFT: Au chain test sytem</a:t>
            </a:r>
            <a:endParaRPr lang="en-US" sz="3200" b="1" kern="0" baseline="-25000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476547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78951" y="181270"/>
            <a:ext cx="8281481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sp>
        <p:nvSpPr>
          <p:cNvPr id="225" name="TextShape 2"/>
          <p:cNvSpPr txBox="1"/>
          <p:nvPr/>
        </p:nvSpPr>
        <p:spPr>
          <a:xfrm>
            <a:off x="228586" y="305033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>
                <a:latin typeface="Arial"/>
                <a:ea typeface="ＭＳ Ｐゴシック"/>
              </a:rPr>
              <a:t>2D Topological insulators – </a:t>
            </a:r>
            <a:r>
              <a:rPr lang="en-US" sz="2177" dirty="0" err="1">
                <a:latin typeface="Arial"/>
                <a:ea typeface="ＭＳ Ｐゴシック"/>
              </a:rPr>
              <a:t>Kane&amp;Mele</a:t>
            </a:r>
            <a:r>
              <a:rPr lang="en-US" sz="2177" dirty="0">
                <a:latin typeface="Arial"/>
                <a:ea typeface="ＭＳ Ｐゴシック"/>
              </a:rPr>
              <a:t> model</a:t>
            </a:r>
            <a:endParaRPr sz="1633" dirty="0">
              <a:latin typeface="Arial"/>
              <a:ea typeface="DejaVu Sans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28586" y="6400763"/>
            <a:ext cx="2285858" cy="45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7" name="CustomShape 4"/>
          <p:cNvSpPr/>
          <p:nvPr/>
        </p:nvSpPr>
        <p:spPr>
          <a:xfrm>
            <a:off x="622080" y="5184360"/>
            <a:ext cx="2073600" cy="414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8" name="TextShape 5"/>
          <p:cNvSpPr txBox="1"/>
          <p:nvPr/>
        </p:nvSpPr>
        <p:spPr>
          <a:xfrm>
            <a:off x="4177243" y="3579362"/>
            <a:ext cx="4739237" cy="395453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solidFill>
                  <a:prstClr val="black"/>
                </a:solidFill>
                <a:latin typeface="Arial"/>
                <a:ea typeface="DejaVu Sans"/>
              </a:rPr>
              <a:t>.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29" name="Picture 228"/>
          <p:cNvPicPr/>
          <p:nvPr/>
        </p:nvPicPr>
        <p:blipFill>
          <a:blip r:embed="rId3"/>
          <a:stretch>
            <a:fillRect/>
          </a:stretch>
        </p:blipFill>
        <p:spPr>
          <a:xfrm>
            <a:off x="157724" y="1451880"/>
            <a:ext cx="4979906" cy="1038433"/>
          </a:xfrm>
          <a:prstGeom prst="rect">
            <a:avLst/>
          </a:prstGeom>
          <a:ln>
            <a:noFill/>
          </a:ln>
        </p:spPr>
      </p:pic>
      <p:sp>
        <p:nvSpPr>
          <p:cNvPr id="230" name="TextShape 6"/>
          <p:cNvSpPr txBox="1"/>
          <p:nvPr/>
        </p:nvSpPr>
        <p:spPr>
          <a:xfrm>
            <a:off x="207360" y="6372680"/>
            <a:ext cx="5184000" cy="26320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C.L. Kane and E.J. Mele, Phys. Rev. Lett., </a:t>
            </a:r>
            <a:r>
              <a:rPr lang="en-US" sz="1270" b="1">
                <a:solidFill>
                  <a:prstClr val="black"/>
                </a:solidFill>
                <a:latin typeface="Arial"/>
                <a:ea typeface="DejaVu Sans"/>
              </a:rPr>
              <a:t>95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146802 (2005)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31" name="TextShape 7"/>
          <p:cNvSpPr txBox="1"/>
          <p:nvPr/>
        </p:nvSpPr>
        <p:spPr>
          <a:xfrm>
            <a:off x="414720" y="2696040"/>
            <a:ext cx="4769280" cy="390229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(convetion: energy in units of </a:t>
            </a:r>
            <a:r>
              <a:rPr lang="en-US" sz="2177" i="1">
                <a:solidFill>
                  <a:prstClr val="black"/>
                </a:solidFill>
                <a:latin typeface="LMRoman10"/>
                <a:ea typeface="DejaVu Sans"/>
              </a:rPr>
              <a:t>t</a:t>
            </a: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, </a:t>
            </a:r>
            <a:r>
              <a:rPr lang="en-US" sz="2177" i="1">
                <a:solidFill>
                  <a:prstClr val="black"/>
                </a:solidFill>
                <a:latin typeface="LMRoman10"/>
                <a:ea typeface="DejaVu Sans"/>
              </a:rPr>
              <a:t>t </a:t>
            </a: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= 1 in this talk)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32" name="Picture 231"/>
          <p:cNvPicPr/>
          <p:nvPr/>
        </p:nvPicPr>
        <p:blipFill>
          <a:blip r:embed="rId4"/>
          <a:stretch>
            <a:fillRect/>
          </a:stretch>
        </p:blipFill>
        <p:spPr>
          <a:xfrm>
            <a:off x="2073601" y="3530379"/>
            <a:ext cx="2240141" cy="10319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529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sp>
        <p:nvSpPr>
          <p:cNvPr id="234" name="TextShape 2"/>
          <p:cNvSpPr txBox="1"/>
          <p:nvPr/>
        </p:nvSpPr>
        <p:spPr>
          <a:xfrm>
            <a:off x="228586" y="305033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>
                <a:latin typeface="Arial"/>
                <a:ea typeface="ＭＳ Ｐゴシック"/>
              </a:rPr>
              <a:t>2D Topological insulators – </a:t>
            </a:r>
            <a:r>
              <a:rPr lang="en-US" sz="2177" dirty="0" err="1">
                <a:latin typeface="Arial"/>
                <a:ea typeface="ＭＳ Ｐゴシック"/>
              </a:rPr>
              <a:t>Kane&amp;Mele</a:t>
            </a:r>
            <a:r>
              <a:rPr lang="en-US" sz="2177" dirty="0">
                <a:latin typeface="Arial"/>
                <a:ea typeface="ＭＳ Ｐゴシック"/>
              </a:rPr>
              <a:t> model</a:t>
            </a:r>
            <a:endParaRPr sz="1633" dirty="0">
              <a:latin typeface="Arial"/>
              <a:ea typeface="DejaVu Sans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228586" y="6400763"/>
            <a:ext cx="2285858" cy="45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36" name="CustomShape 4"/>
          <p:cNvSpPr/>
          <p:nvPr/>
        </p:nvSpPr>
        <p:spPr>
          <a:xfrm>
            <a:off x="622080" y="5184360"/>
            <a:ext cx="2073600" cy="4147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37" name="TextShape 5"/>
          <p:cNvSpPr txBox="1"/>
          <p:nvPr/>
        </p:nvSpPr>
        <p:spPr>
          <a:xfrm>
            <a:off x="4177243" y="3579362"/>
            <a:ext cx="4739237" cy="395453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solidFill>
                  <a:prstClr val="black"/>
                </a:solidFill>
                <a:latin typeface="Arial"/>
                <a:ea typeface="DejaVu Sans"/>
              </a:rPr>
              <a:t>.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38" name="TextShape 6"/>
          <p:cNvSpPr txBox="1"/>
          <p:nvPr/>
        </p:nvSpPr>
        <p:spPr>
          <a:xfrm>
            <a:off x="207360" y="6372680"/>
            <a:ext cx="5184000" cy="26320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C.L. Kane and E.J. Mele, Phys. Rev. Lett., </a:t>
            </a:r>
            <a:r>
              <a:rPr lang="en-US" sz="1270" b="1">
                <a:solidFill>
                  <a:prstClr val="black"/>
                </a:solidFill>
                <a:latin typeface="Arial"/>
                <a:ea typeface="DejaVu Sans"/>
              </a:rPr>
              <a:t>95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146802 (2005)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239" name="Picture 238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2804585" y="2630404"/>
            <a:ext cx="5349888" cy="2164708"/>
          </a:xfrm>
          <a:prstGeom prst="rect">
            <a:avLst/>
          </a:prstGeom>
          <a:ln>
            <a:noFill/>
          </a:ln>
        </p:spPr>
      </p:pic>
      <p:sp>
        <p:nvSpPr>
          <p:cNvPr id="240" name="TextShape 7"/>
          <p:cNvSpPr txBox="1"/>
          <p:nvPr/>
        </p:nvSpPr>
        <p:spPr>
          <a:xfrm>
            <a:off x="6426690" y="3199909"/>
            <a:ext cx="3317760" cy="464029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996" i="1" dirty="0" smtClean="0">
                <a:solidFill>
                  <a:prstClr val="black"/>
                </a:solidFill>
                <a:latin typeface="Arial"/>
                <a:ea typeface="DejaVu Sans"/>
              </a:rPr>
              <a:t>T</a:t>
            </a:r>
            <a:r>
              <a:rPr lang="en-US" sz="1996" dirty="0" smtClean="0">
                <a:solidFill>
                  <a:prstClr val="black"/>
                </a:solidFill>
                <a:latin typeface="Arial"/>
                <a:ea typeface="DejaVu Sans"/>
              </a:rPr>
              <a:t> </a:t>
            </a:r>
            <a:r>
              <a:rPr lang="en-US" sz="1996" dirty="0">
                <a:solidFill>
                  <a:prstClr val="black"/>
                </a:solidFill>
                <a:latin typeface="Arial"/>
                <a:ea typeface="DejaVu Sans"/>
              </a:rPr>
              <a:t>=2 </a:t>
            </a:r>
            <a:r>
              <a:rPr lang="en-US" sz="1996" dirty="0" smtClean="0">
                <a:solidFill>
                  <a:prstClr val="black"/>
                </a:solidFill>
                <a:latin typeface="Arial"/>
                <a:ea typeface="DejaVu Sans"/>
              </a:rPr>
              <a:t>(1 for each edge)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414720" y="3397799"/>
            <a:ext cx="1942980" cy="38892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42" name="CustomShape 9"/>
          <p:cNvSpPr/>
          <p:nvPr/>
        </p:nvSpPr>
        <p:spPr>
          <a:xfrm>
            <a:off x="749109" y="2362958"/>
            <a:ext cx="1762723" cy="35300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43" name="Picture 242"/>
          <p:cNvPicPr/>
          <p:nvPr/>
        </p:nvPicPr>
        <p:blipFill>
          <a:blip r:embed="rId4"/>
          <a:stretch>
            <a:fillRect/>
          </a:stretch>
        </p:blipFill>
        <p:spPr>
          <a:xfrm>
            <a:off x="756293" y="1451881"/>
            <a:ext cx="2989250" cy="1969430"/>
          </a:xfrm>
          <a:prstGeom prst="rect">
            <a:avLst/>
          </a:prstGeom>
          <a:ln>
            <a:noFill/>
          </a:ln>
        </p:spPr>
      </p:pic>
      <p:sp>
        <p:nvSpPr>
          <p:cNvPr id="244" name="TextShape 10"/>
          <p:cNvSpPr txBox="1"/>
          <p:nvPr/>
        </p:nvSpPr>
        <p:spPr>
          <a:xfrm>
            <a:off x="1806808" y="3506867"/>
            <a:ext cx="1586386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b="1">
                <a:solidFill>
                  <a:prstClr val="black"/>
                </a:solidFill>
                <a:latin typeface="Arial"/>
                <a:ea typeface="DejaVu Sans"/>
              </a:rPr>
              <a:t>k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45" name="Line 11"/>
          <p:cNvSpPr/>
          <p:nvPr/>
        </p:nvSpPr>
        <p:spPr>
          <a:xfrm>
            <a:off x="749109" y="3421311"/>
            <a:ext cx="2820096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1974253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098" name="Object 2"/>
          <p:cNvGraphicFramePr>
            <a:graphicFrameLocks noChangeAspect="1"/>
          </p:cNvGraphicFramePr>
          <p:nvPr>
            <p:extLst/>
          </p:nvPr>
        </p:nvGraphicFramePr>
        <p:xfrm>
          <a:off x="669344" y="4371330"/>
          <a:ext cx="1016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4" name="Equation" r:id="rId4" imgW="457200" imgH="241200" progId="Equation.DSMT4">
                  <p:embed/>
                </p:oleObj>
              </mc:Choice>
              <mc:Fallback>
                <p:oleObj name="Equation" r:id="rId4" imgW="457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44" y="4371330"/>
                        <a:ext cx="1016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099" name="Object 3"/>
          <p:cNvGraphicFramePr>
            <a:graphicFrameLocks noChangeAspect="1"/>
          </p:cNvGraphicFramePr>
          <p:nvPr>
            <p:extLst/>
          </p:nvPr>
        </p:nvGraphicFramePr>
        <p:xfrm>
          <a:off x="3139494" y="4371330"/>
          <a:ext cx="901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" name="Equation" r:id="rId6" imgW="406080" imgH="241200" progId="Equation.DSMT4">
                  <p:embed/>
                </p:oleObj>
              </mc:Choice>
              <mc:Fallback>
                <p:oleObj name="Equation" r:id="rId6" imgW="406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9494" y="4371330"/>
                        <a:ext cx="9017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"/>
          <p:cNvSpPr txBox="1">
            <a:spLocks noChangeArrowheads="1"/>
          </p:cNvSpPr>
          <p:nvPr/>
        </p:nvSpPr>
        <p:spPr bwMode="auto">
          <a:xfrm>
            <a:off x="428596" y="285728"/>
            <a:ext cx="8421687" cy="473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2932" rIns="0" bIns="0" numCol="1" anchor="ctr" anchorCtr="0" compatLnSpc="1">
            <a:prstTxWarp prst="textNoShape">
              <a:avLst/>
            </a:prstTxWarp>
          </a:bodyPr>
          <a:lstStyle/>
          <a:p>
            <a:pPr defTabSz="449263">
              <a:lnSpc>
                <a:spcPct val="124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641350" algn="l"/>
                <a:tab pos="1284288" algn="l"/>
                <a:tab pos="1927225" algn="l"/>
                <a:tab pos="2570163" algn="l"/>
                <a:tab pos="3213100" algn="l"/>
                <a:tab pos="3856038" algn="l"/>
                <a:tab pos="4498975" algn="l"/>
                <a:tab pos="5141913" algn="l"/>
                <a:tab pos="5784850" algn="l"/>
                <a:tab pos="6427788" algn="l"/>
                <a:tab pos="7070725" algn="l"/>
                <a:tab pos="7713663" algn="l"/>
                <a:tab pos="8356600" algn="l"/>
                <a:tab pos="8999538" algn="l"/>
                <a:tab pos="9642475" algn="l"/>
                <a:tab pos="10287000" algn="l"/>
                <a:tab pos="10928350" algn="l"/>
              </a:tabLst>
              <a:defRPr/>
            </a:pPr>
            <a:r>
              <a:rPr lang="en-GB" sz="2800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T</a:t>
            </a:r>
            <a:r>
              <a:rPr lang="en-GB" sz="2800" kern="0" dirty="0" err="1" smtClean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opologically</a:t>
            </a:r>
            <a:r>
              <a:rPr lang="en-GB" sz="2800" kern="0" dirty="0" smtClean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 protected states: 1D scattering</a:t>
            </a: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888141" y="5184596"/>
            <a:ext cx="3131840" cy="532840"/>
          </a:xfrm>
          <a:prstGeom prst="rect">
            <a:avLst/>
          </a:prstGeom>
          <a:solidFill>
            <a:srgbClr val="FFFF66"/>
          </a:solidFill>
          <a:ln w="9525">
            <a:noFill/>
            <a:round/>
            <a:headEnd/>
            <a:tailEnd/>
          </a:ln>
        </p:spPr>
        <p:txBody>
          <a:bodyPr wrap="square" lIns="90000" tIns="62676" rIns="90000" bIns="46800">
            <a:spAutoFit/>
          </a:bodyPr>
          <a:lstStyle/>
          <a:p>
            <a:pPr defTabSz="449263" eaLnBrk="0" hangingPunct="0">
              <a:lnSpc>
                <a:spcPct val="98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 back scattering</a:t>
            </a:r>
            <a:endParaRPr lang="en-US" sz="2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5404297" y="3925812"/>
            <a:ext cx="3286148" cy="158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16200000" flipH="1">
            <a:off x="5917172" y="3827355"/>
            <a:ext cx="2227156" cy="1810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50" name="Object 5"/>
          <p:cNvGraphicFramePr>
            <a:graphicFrameLocks noChangeAspect="1"/>
          </p:cNvGraphicFramePr>
          <p:nvPr>
            <p:extLst/>
          </p:nvPr>
        </p:nvGraphicFramePr>
        <p:xfrm>
          <a:off x="8404863" y="3961913"/>
          <a:ext cx="19367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6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4863" y="3961913"/>
                        <a:ext cx="19367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8"/>
          <p:cNvGraphicFramePr>
            <a:graphicFrameLocks noChangeAspect="1"/>
          </p:cNvGraphicFramePr>
          <p:nvPr>
            <p:extLst/>
          </p:nvPr>
        </p:nvGraphicFramePr>
        <p:xfrm>
          <a:off x="5491785" y="3960498"/>
          <a:ext cx="3302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7" name="Equation" r:id="rId10" imgW="215640" imgH="177480" progId="Equation.DSMT4">
                  <p:embed/>
                </p:oleObj>
              </mc:Choice>
              <mc:Fallback>
                <p:oleObj name="Equation" r:id="rId10" imgW="2156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785" y="3960498"/>
                        <a:ext cx="330200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9"/>
          <p:cNvGraphicFramePr>
            <a:graphicFrameLocks noChangeAspect="1"/>
          </p:cNvGraphicFramePr>
          <p:nvPr>
            <p:extLst/>
          </p:nvPr>
        </p:nvGraphicFramePr>
        <p:xfrm>
          <a:off x="6328759" y="2390461"/>
          <a:ext cx="14414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8" name="Equation" r:id="rId12" imgW="939600" imgH="241200" progId="Equation.DSMT4">
                  <p:embed/>
                </p:oleObj>
              </mc:Choice>
              <mc:Fallback>
                <p:oleObj name="Equation" r:id="rId12" imgW="939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8759" y="2390461"/>
                        <a:ext cx="1441450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/>
          <p:cNvCxnSpPr/>
          <p:nvPr/>
        </p:nvCxnSpPr>
        <p:spPr bwMode="auto">
          <a:xfrm flipV="1">
            <a:off x="5944333" y="3429000"/>
            <a:ext cx="2082297" cy="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16200000" flipH="1">
            <a:off x="5831164" y="2998960"/>
            <a:ext cx="2317687" cy="1783533"/>
          </a:xfrm>
          <a:prstGeom prst="line">
            <a:avLst/>
          </a:prstGeom>
          <a:solidFill>
            <a:srgbClr val="00B8FF"/>
          </a:solidFill>
          <a:ln w="158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rot="5400000">
            <a:off x="5976019" y="3125710"/>
            <a:ext cx="2190942" cy="1493823"/>
          </a:xfrm>
          <a:prstGeom prst="line">
            <a:avLst/>
          </a:prstGeom>
          <a:solidFill>
            <a:srgbClr val="00B8FF"/>
          </a:solidFill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rot="5400000" flipH="1" flipV="1">
            <a:off x="7227690" y="3402634"/>
            <a:ext cx="334979" cy="158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6200000" flipH="1">
            <a:off x="6449687" y="3456744"/>
            <a:ext cx="373414" cy="381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4181" y="1808820"/>
            <a:ext cx="4644008" cy="2631766"/>
            <a:chOff x="0" y="1088740"/>
            <a:chExt cx="4644008" cy="2631766"/>
          </a:xfrm>
        </p:grpSpPr>
        <p:pic>
          <p:nvPicPr>
            <p:cNvPr id="159" name="Picture 1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088740"/>
              <a:ext cx="4644008" cy="263176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>
              <a:off x="467544" y="1664804"/>
              <a:ext cx="1367644" cy="144016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GB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843808" y="1592796"/>
              <a:ext cx="1367644" cy="122413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GB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</p:grpSp>
      <p:graphicFrame>
        <p:nvGraphicFramePr>
          <p:cNvPr id="30" name="Object 2"/>
          <p:cNvGraphicFramePr>
            <a:graphicFrameLocks noChangeAspect="1"/>
          </p:cNvGraphicFramePr>
          <p:nvPr>
            <p:extLst/>
          </p:nvPr>
        </p:nvGraphicFramePr>
        <p:xfrm>
          <a:off x="3496061" y="1808820"/>
          <a:ext cx="4445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9" name="Equation" r:id="rId15" imgW="291960" imgH="203040" progId="Equation.DSMT4">
                  <p:embed/>
                </p:oleObj>
              </mc:Choice>
              <mc:Fallback>
                <p:oleObj name="Equation" r:id="rId15" imgW="291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061" y="1808820"/>
                        <a:ext cx="444500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9"/>
          <p:cNvGraphicFramePr>
            <a:graphicFrameLocks noChangeAspect="1"/>
          </p:cNvGraphicFramePr>
          <p:nvPr>
            <p:extLst/>
          </p:nvPr>
        </p:nvGraphicFramePr>
        <p:xfrm>
          <a:off x="768423" y="2486223"/>
          <a:ext cx="4841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0" name="Equation" r:id="rId17" imgW="317160" imgH="266400" progId="Equation.DSMT4">
                  <p:embed/>
                </p:oleObj>
              </mc:Choice>
              <mc:Fallback>
                <p:oleObj name="Equation" r:id="rId17" imgW="3171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423" y="2486223"/>
                        <a:ext cx="484188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45"/>
          <p:cNvGrpSpPr/>
          <p:nvPr/>
        </p:nvGrpSpPr>
        <p:grpSpPr>
          <a:xfrm>
            <a:off x="2992005" y="2159045"/>
            <a:ext cx="1193251" cy="252028"/>
            <a:chOff x="3752850" y="3648078"/>
            <a:chExt cx="977227" cy="109539"/>
          </a:xfrm>
        </p:grpSpPr>
        <p:sp>
          <p:nvSpPr>
            <p:cNvPr id="28" name="Freeform 27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>
              <a:off x="4622128" y="3693918"/>
              <a:ext cx="107949" cy="1584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1" name="Group 55"/>
          <p:cNvGrpSpPr/>
          <p:nvPr/>
        </p:nvGrpSpPr>
        <p:grpSpPr>
          <a:xfrm>
            <a:off x="363713" y="2947573"/>
            <a:ext cx="1314262" cy="210605"/>
            <a:chOff x="3633775" y="3648078"/>
            <a:chExt cx="938225" cy="109539"/>
          </a:xfrm>
        </p:grpSpPr>
        <p:sp>
          <p:nvSpPr>
            <p:cNvPr id="32" name="Freeform 31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 rot="10800000">
              <a:off x="3633775" y="3695628"/>
              <a:ext cx="114041" cy="11202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35" name="Group 45"/>
          <p:cNvGrpSpPr/>
          <p:nvPr/>
        </p:nvGrpSpPr>
        <p:grpSpPr>
          <a:xfrm>
            <a:off x="483912" y="2088398"/>
            <a:ext cx="1193251" cy="252028"/>
            <a:chOff x="3752850" y="3648078"/>
            <a:chExt cx="977227" cy="109539"/>
          </a:xfrm>
        </p:grpSpPr>
        <p:sp>
          <p:nvSpPr>
            <p:cNvPr id="36" name="Freeform 35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4622128" y="3693918"/>
              <a:ext cx="107949" cy="1584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aphicFrame>
        <p:nvGraphicFramePr>
          <p:cNvPr id="38" name="Object 2"/>
          <p:cNvGraphicFramePr>
            <a:graphicFrameLocks noChangeAspect="1"/>
          </p:cNvGraphicFramePr>
          <p:nvPr>
            <p:extLst/>
          </p:nvPr>
        </p:nvGraphicFramePr>
        <p:xfrm>
          <a:off x="1011785" y="1772816"/>
          <a:ext cx="4445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1" name="Equation" r:id="rId19" imgW="291960" imgH="203040" progId="Equation.DSMT4">
                  <p:embed/>
                </p:oleObj>
              </mc:Choice>
              <mc:Fallback>
                <p:oleObj name="Equation" r:id="rId19" imgW="2919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785" y="1772816"/>
                        <a:ext cx="444500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06081" y="1700808"/>
            <a:ext cx="253976" cy="452183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 defTabSz="449263"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07729" y="2456892"/>
            <a:ext cx="253976" cy="452183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60840" rIns="90000" bIns="46800">
            <a:spAutoFit/>
          </a:bodyPr>
          <a:lstStyle/>
          <a:p>
            <a:pPr defTabSz="449263"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i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9" name="Group 45"/>
          <p:cNvGrpSpPr/>
          <p:nvPr/>
        </p:nvGrpSpPr>
        <p:grpSpPr>
          <a:xfrm>
            <a:off x="2992005" y="2159045"/>
            <a:ext cx="1193251" cy="252028"/>
            <a:chOff x="3752850" y="3648078"/>
            <a:chExt cx="977227" cy="109539"/>
          </a:xfrm>
        </p:grpSpPr>
        <p:sp>
          <p:nvSpPr>
            <p:cNvPr id="40" name="Freeform 39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>
              <a:off x="4622128" y="3693918"/>
              <a:ext cx="107949" cy="1584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42" name="Group 55"/>
          <p:cNvGrpSpPr/>
          <p:nvPr/>
        </p:nvGrpSpPr>
        <p:grpSpPr>
          <a:xfrm>
            <a:off x="363713" y="2947573"/>
            <a:ext cx="1314262" cy="210605"/>
            <a:chOff x="3633775" y="3648078"/>
            <a:chExt cx="938225" cy="109539"/>
          </a:xfrm>
        </p:grpSpPr>
        <p:sp>
          <p:nvSpPr>
            <p:cNvPr id="43" name="Freeform 42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rot="10800000">
              <a:off x="3633775" y="3695628"/>
              <a:ext cx="114041" cy="11202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grpSp>
        <p:nvGrpSpPr>
          <p:cNvPr id="45" name="Group 45"/>
          <p:cNvGrpSpPr/>
          <p:nvPr/>
        </p:nvGrpSpPr>
        <p:grpSpPr>
          <a:xfrm>
            <a:off x="483912" y="2088398"/>
            <a:ext cx="1193251" cy="252028"/>
            <a:chOff x="3752850" y="3648078"/>
            <a:chExt cx="977227" cy="109539"/>
          </a:xfrm>
        </p:grpSpPr>
        <p:sp>
          <p:nvSpPr>
            <p:cNvPr id="46" name="Freeform 45"/>
            <p:cNvSpPr/>
            <p:nvPr/>
          </p:nvSpPr>
          <p:spPr bwMode="auto">
            <a:xfrm>
              <a:off x="3752850" y="3648078"/>
              <a:ext cx="819150" cy="109539"/>
            </a:xfrm>
            <a:custGeom>
              <a:avLst/>
              <a:gdLst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276225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395288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47688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994 h 160337"/>
                <a:gd name="connsiteX1" fmla="*/ 57150 w 819150"/>
                <a:gd name="connsiteY1" fmla="*/ 15081 h 160337"/>
                <a:gd name="connsiteX2" fmla="*/ 166688 w 819150"/>
                <a:gd name="connsiteY2" fmla="*/ 153194 h 160337"/>
                <a:gd name="connsiteX3" fmla="*/ 320613 w 819150"/>
                <a:gd name="connsiteY3" fmla="*/ 5556 h 160337"/>
                <a:gd name="connsiteX4" fmla="*/ 439676 w 819150"/>
                <a:gd name="connsiteY4" fmla="*/ 153194 h 160337"/>
                <a:gd name="connsiteX5" fmla="*/ 592076 w 819150"/>
                <a:gd name="connsiteY5" fmla="*/ 794 h 160337"/>
                <a:gd name="connsiteX6" fmla="*/ 704850 w 819150"/>
                <a:gd name="connsiteY6" fmla="*/ 148431 h 160337"/>
                <a:gd name="connsiteX7" fmla="*/ 819150 w 819150"/>
                <a:gd name="connsiteY7" fmla="*/ 72231 h 160337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177006"/>
                <a:gd name="connsiteX1" fmla="*/ 57150 w 819150"/>
                <a:gd name="connsiteY1" fmla="*/ 14684 h 177006"/>
                <a:gd name="connsiteX2" fmla="*/ 166688 w 819150"/>
                <a:gd name="connsiteY2" fmla="*/ 152797 h 177006"/>
                <a:gd name="connsiteX3" fmla="*/ 320613 w 819150"/>
                <a:gd name="connsiteY3" fmla="*/ 5159 h 177006"/>
                <a:gd name="connsiteX4" fmla="*/ 439676 w 819150"/>
                <a:gd name="connsiteY4" fmla="*/ 152797 h 177006"/>
                <a:gd name="connsiteX5" fmla="*/ 484919 w 819150"/>
                <a:gd name="connsiteY5" fmla="*/ 150415 h 177006"/>
                <a:gd name="connsiteX6" fmla="*/ 592076 w 819150"/>
                <a:gd name="connsiteY6" fmla="*/ 397 h 177006"/>
                <a:gd name="connsiteX7" fmla="*/ 704850 w 819150"/>
                <a:gd name="connsiteY7" fmla="*/ 148034 h 177006"/>
                <a:gd name="connsiteX8" fmla="*/ 819150 w 819150"/>
                <a:gd name="connsiteY8" fmla="*/ 71834 h 177006"/>
                <a:gd name="connsiteX0" fmla="*/ 0 w 819150"/>
                <a:gd name="connsiteY0" fmla="*/ 76597 h 344442"/>
                <a:gd name="connsiteX1" fmla="*/ 57150 w 819150"/>
                <a:gd name="connsiteY1" fmla="*/ 14684 h 344442"/>
                <a:gd name="connsiteX2" fmla="*/ 166688 w 819150"/>
                <a:gd name="connsiteY2" fmla="*/ 152797 h 344442"/>
                <a:gd name="connsiteX3" fmla="*/ 320613 w 819150"/>
                <a:gd name="connsiteY3" fmla="*/ 5159 h 344442"/>
                <a:gd name="connsiteX4" fmla="*/ 439676 w 819150"/>
                <a:gd name="connsiteY4" fmla="*/ 152797 h 344442"/>
                <a:gd name="connsiteX5" fmla="*/ 457200 w 819150"/>
                <a:gd name="connsiteY5" fmla="*/ 344045 h 344442"/>
                <a:gd name="connsiteX6" fmla="*/ 484919 w 819150"/>
                <a:gd name="connsiteY6" fmla="*/ 150415 h 344442"/>
                <a:gd name="connsiteX7" fmla="*/ 592076 w 819150"/>
                <a:gd name="connsiteY7" fmla="*/ 397 h 344442"/>
                <a:gd name="connsiteX8" fmla="*/ 704850 w 819150"/>
                <a:gd name="connsiteY8" fmla="*/ 148034 h 344442"/>
                <a:gd name="connsiteX9" fmla="*/ 819150 w 819150"/>
                <a:gd name="connsiteY9" fmla="*/ 71834 h 344442"/>
                <a:gd name="connsiteX0" fmla="*/ 0 w 819150"/>
                <a:gd name="connsiteY0" fmla="*/ 100402 h 391258"/>
                <a:gd name="connsiteX1" fmla="*/ 57150 w 819150"/>
                <a:gd name="connsiteY1" fmla="*/ 38489 h 391258"/>
                <a:gd name="connsiteX2" fmla="*/ 166688 w 819150"/>
                <a:gd name="connsiteY2" fmla="*/ 176602 h 391258"/>
                <a:gd name="connsiteX3" fmla="*/ 320613 w 819150"/>
                <a:gd name="connsiteY3" fmla="*/ 28964 h 391258"/>
                <a:gd name="connsiteX4" fmla="*/ 439676 w 819150"/>
                <a:gd name="connsiteY4" fmla="*/ 176602 h 391258"/>
                <a:gd name="connsiteX5" fmla="*/ 457200 w 819150"/>
                <a:gd name="connsiteY5" fmla="*/ 367850 h 391258"/>
                <a:gd name="connsiteX6" fmla="*/ 565820 w 819150"/>
                <a:gd name="connsiteY6" fmla="*/ 317050 h 391258"/>
                <a:gd name="connsiteX7" fmla="*/ 592076 w 819150"/>
                <a:gd name="connsiteY7" fmla="*/ 24202 h 391258"/>
                <a:gd name="connsiteX8" fmla="*/ 704850 w 819150"/>
                <a:gd name="connsiteY8" fmla="*/ 171839 h 391258"/>
                <a:gd name="connsiteX9" fmla="*/ 819150 w 819150"/>
                <a:gd name="connsiteY9" fmla="*/ 95639 h 391258"/>
                <a:gd name="connsiteX0" fmla="*/ 0 w 819150"/>
                <a:gd name="connsiteY0" fmla="*/ 100402 h 375913"/>
                <a:gd name="connsiteX1" fmla="*/ 57150 w 819150"/>
                <a:gd name="connsiteY1" fmla="*/ 38489 h 375913"/>
                <a:gd name="connsiteX2" fmla="*/ 166688 w 819150"/>
                <a:gd name="connsiteY2" fmla="*/ 176602 h 375913"/>
                <a:gd name="connsiteX3" fmla="*/ 320613 w 819150"/>
                <a:gd name="connsiteY3" fmla="*/ 28964 h 375913"/>
                <a:gd name="connsiteX4" fmla="*/ 301499 w 819150"/>
                <a:gd name="connsiteY4" fmla="*/ 319432 h 375913"/>
                <a:gd name="connsiteX5" fmla="*/ 457200 w 819150"/>
                <a:gd name="connsiteY5" fmla="*/ 367850 h 375913"/>
                <a:gd name="connsiteX6" fmla="*/ 565820 w 819150"/>
                <a:gd name="connsiteY6" fmla="*/ 317050 h 375913"/>
                <a:gd name="connsiteX7" fmla="*/ 592076 w 819150"/>
                <a:gd name="connsiteY7" fmla="*/ 24202 h 375913"/>
                <a:gd name="connsiteX8" fmla="*/ 704850 w 819150"/>
                <a:gd name="connsiteY8" fmla="*/ 171839 h 375913"/>
                <a:gd name="connsiteX9" fmla="*/ 819150 w 819150"/>
                <a:gd name="connsiteY9" fmla="*/ 95639 h 375913"/>
                <a:gd name="connsiteX0" fmla="*/ 0 w 819150"/>
                <a:gd name="connsiteY0" fmla="*/ 108869 h 425522"/>
                <a:gd name="connsiteX1" fmla="*/ 57150 w 819150"/>
                <a:gd name="connsiteY1" fmla="*/ 46956 h 425522"/>
                <a:gd name="connsiteX2" fmla="*/ 166688 w 819150"/>
                <a:gd name="connsiteY2" fmla="*/ 185069 h 425522"/>
                <a:gd name="connsiteX3" fmla="*/ 320613 w 819150"/>
                <a:gd name="connsiteY3" fmla="*/ 37431 h 425522"/>
                <a:gd name="connsiteX4" fmla="*/ 301499 w 819150"/>
                <a:gd name="connsiteY4" fmla="*/ 327899 h 425522"/>
                <a:gd name="connsiteX5" fmla="*/ 457200 w 819150"/>
                <a:gd name="connsiteY5" fmla="*/ 376317 h 425522"/>
                <a:gd name="connsiteX6" fmla="*/ 592076 w 819150"/>
                <a:gd name="connsiteY6" fmla="*/ 32669 h 425522"/>
                <a:gd name="connsiteX7" fmla="*/ 704850 w 819150"/>
                <a:gd name="connsiteY7" fmla="*/ 180306 h 425522"/>
                <a:gd name="connsiteX8" fmla="*/ 819150 w 819150"/>
                <a:gd name="connsiteY8" fmla="*/ 104106 h 425522"/>
                <a:gd name="connsiteX0" fmla="*/ 0 w 819150"/>
                <a:gd name="connsiteY0" fmla="*/ 108869 h 377111"/>
                <a:gd name="connsiteX1" fmla="*/ 57150 w 819150"/>
                <a:gd name="connsiteY1" fmla="*/ 46956 h 377111"/>
                <a:gd name="connsiteX2" fmla="*/ 166688 w 819150"/>
                <a:gd name="connsiteY2" fmla="*/ 185069 h 377111"/>
                <a:gd name="connsiteX3" fmla="*/ 320613 w 819150"/>
                <a:gd name="connsiteY3" fmla="*/ 37431 h 377111"/>
                <a:gd name="connsiteX4" fmla="*/ 457200 w 819150"/>
                <a:gd name="connsiteY4" fmla="*/ 376317 h 377111"/>
                <a:gd name="connsiteX5" fmla="*/ 592076 w 819150"/>
                <a:gd name="connsiteY5" fmla="*/ 32669 h 377111"/>
                <a:gd name="connsiteX6" fmla="*/ 704850 w 819150"/>
                <a:gd name="connsiteY6" fmla="*/ 180306 h 377111"/>
                <a:gd name="connsiteX7" fmla="*/ 819150 w 819150"/>
                <a:gd name="connsiteY7" fmla="*/ 104106 h 377111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1247"/>
                <a:gd name="connsiteX1" fmla="*/ 57150 w 819150"/>
                <a:gd name="connsiteY1" fmla="*/ 15991 h 161247"/>
                <a:gd name="connsiteX2" fmla="*/ 166688 w 819150"/>
                <a:gd name="connsiteY2" fmla="*/ 154104 h 161247"/>
                <a:gd name="connsiteX3" fmla="*/ 320613 w 819150"/>
                <a:gd name="connsiteY3" fmla="*/ 6466 h 161247"/>
                <a:gd name="connsiteX4" fmla="*/ 457200 w 819150"/>
                <a:gd name="connsiteY4" fmla="*/ 159565 h 161247"/>
                <a:gd name="connsiteX5" fmla="*/ 592076 w 819150"/>
                <a:gd name="connsiteY5" fmla="*/ 1704 h 161247"/>
                <a:gd name="connsiteX6" fmla="*/ 704850 w 819150"/>
                <a:gd name="connsiteY6" fmla="*/ 149341 h 161247"/>
                <a:gd name="connsiteX7" fmla="*/ 819150 w 819150"/>
                <a:gd name="connsiteY7" fmla="*/ 73141 h 161247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85874"/>
                <a:gd name="connsiteX1" fmla="*/ 57150 w 819150"/>
                <a:gd name="connsiteY1" fmla="*/ 15991 h 185874"/>
                <a:gd name="connsiteX2" fmla="*/ 166688 w 819150"/>
                <a:gd name="connsiteY2" fmla="*/ 154104 h 185874"/>
                <a:gd name="connsiteX3" fmla="*/ 320613 w 819150"/>
                <a:gd name="connsiteY3" fmla="*/ 6466 h 185874"/>
                <a:gd name="connsiteX4" fmla="*/ 457200 w 819150"/>
                <a:gd name="connsiteY4" fmla="*/ 159565 h 185874"/>
                <a:gd name="connsiteX5" fmla="*/ 592076 w 819150"/>
                <a:gd name="connsiteY5" fmla="*/ 1704 h 185874"/>
                <a:gd name="connsiteX6" fmla="*/ 704850 w 819150"/>
                <a:gd name="connsiteY6" fmla="*/ 149341 h 185874"/>
                <a:gd name="connsiteX7" fmla="*/ 819150 w 819150"/>
                <a:gd name="connsiteY7" fmla="*/ 73141 h 185874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60359"/>
                <a:gd name="connsiteX1" fmla="*/ 57150 w 819150"/>
                <a:gd name="connsiteY1" fmla="*/ 15991 h 160359"/>
                <a:gd name="connsiteX2" fmla="*/ 166688 w 819150"/>
                <a:gd name="connsiteY2" fmla="*/ 154104 h 160359"/>
                <a:gd name="connsiteX3" fmla="*/ 320613 w 819150"/>
                <a:gd name="connsiteY3" fmla="*/ 6466 h 160359"/>
                <a:gd name="connsiteX4" fmla="*/ 457200 w 819150"/>
                <a:gd name="connsiteY4" fmla="*/ 159565 h 160359"/>
                <a:gd name="connsiteX5" fmla="*/ 592076 w 819150"/>
                <a:gd name="connsiteY5" fmla="*/ 1704 h 160359"/>
                <a:gd name="connsiteX6" fmla="*/ 704850 w 819150"/>
                <a:gd name="connsiteY6" fmla="*/ 149341 h 160359"/>
                <a:gd name="connsiteX7" fmla="*/ 819150 w 819150"/>
                <a:gd name="connsiteY7" fmla="*/ 73141 h 160359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73141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  <a:gd name="connsiteX0" fmla="*/ 0 w 819150"/>
                <a:gd name="connsiteY0" fmla="*/ 77904 h 173550"/>
                <a:gd name="connsiteX1" fmla="*/ 57150 w 819150"/>
                <a:gd name="connsiteY1" fmla="*/ 15991 h 173550"/>
                <a:gd name="connsiteX2" fmla="*/ 166688 w 819150"/>
                <a:gd name="connsiteY2" fmla="*/ 154104 h 173550"/>
                <a:gd name="connsiteX3" fmla="*/ 320613 w 819150"/>
                <a:gd name="connsiteY3" fmla="*/ 6466 h 173550"/>
                <a:gd name="connsiteX4" fmla="*/ 457200 w 819150"/>
                <a:gd name="connsiteY4" fmla="*/ 159565 h 173550"/>
                <a:gd name="connsiteX5" fmla="*/ 592076 w 819150"/>
                <a:gd name="connsiteY5" fmla="*/ 1704 h 173550"/>
                <a:gd name="connsiteX6" fmla="*/ 704850 w 819150"/>
                <a:gd name="connsiteY6" fmla="*/ 149341 h 173550"/>
                <a:gd name="connsiteX7" fmla="*/ 756382 w 819150"/>
                <a:gd name="connsiteY7" fmla="*/ 146961 h 173550"/>
                <a:gd name="connsiteX8" fmla="*/ 819150 w 819150"/>
                <a:gd name="connsiteY8" fmla="*/ 24095 h 17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9150" h="173550">
                  <a:moveTo>
                    <a:pt x="0" y="77904"/>
                  </a:moveTo>
                  <a:cubicBezTo>
                    <a:pt x="14684" y="40597"/>
                    <a:pt x="29369" y="3291"/>
                    <a:pt x="57150" y="15991"/>
                  </a:cubicBezTo>
                  <a:cubicBezTo>
                    <a:pt x="84931" y="28691"/>
                    <a:pt x="122778" y="155691"/>
                    <a:pt x="166688" y="154104"/>
                  </a:cubicBezTo>
                  <a:cubicBezTo>
                    <a:pt x="210598" y="152517"/>
                    <a:pt x="272194" y="5556"/>
                    <a:pt x="320613" y="6466"/>
                  </a:cubicBezTo>
                  <a:cubicBezTo>
                    <a:pt x="369032" y="7376"/>
                    <a:pt x="411956" y="160359"/>
                    <a:pt x="457200" y="159565"/>
                  </a:cubicBezTo>
                  <a:cubicBezTo>
                    <a:pt x="502444" y="158771"/>
                    <a:pt x="550801" y="3408"/>
                    <a:pt x="592076" y="1704"/>
                  </a:cubicBezTo>
                  <a:cubicBezTo>
                    <a:pt x="633351" y="0"/>
                    <a:pt x="677466" y="125132"/>
                    <a:pt x="704850" y="149341"/>
                  </a:cubicBezTo>
                  <a:cubicBezTo>
                    <a:pt x="732234" y="173550"/>
                    <a:pt x="737332" y="167835"/>
                    <a:pt x="756382" y="146961"/>
                  </a:cubicBezTo>
                  <a:cubicBezTo>
                    <a:pt x="775432" y="126087"/>
                    <a:pt x="800438" y="84280"/>
                    <a:pt x="819150" y="24095"/>
                  </a:cubicBezTo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endParaRPr lang="en-US" sz="1200" smtClean="0">
                <a:solidFill>
                  <a:srgbClr val="FFFFFF"/>
                </a:solidFill>
                <a:latin typeface="GillSans" pitchFamily="1" charset="0"/>
                <a:cs typeface="Arial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4622128" y="3693918"/>
              <a:ext cx="107949" cy="1584"/>
            </a:xfrm>
            <a:prstGeom prst="straightConnector1">
              <a:avLst/>
            </a:prstGeom>
            <a:solidFill>
              <a:srgbClr val="00B8FF"/>
            </a:solidFill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</p:grpSp>
      <p:cxnSp>
        <p:nvCxnSpPr>
          <p:cNvPr id="61" name="Straight Arrow Connector 60"/>
          <p:cNvCxnSpPr/>
          <p:nvPr/>
        </p:nvCxnSpPr>
        <p:spPr bwMode="auto">
          <a:xfrm rot="5400000" flipH="1" flipV="1">
            <a:off x="3381645" y="2360616"/>
            <a:ext cx="334979" cy="158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5400000" flipH="1" flipV="1">
            <a:off x="887051" y="2314436"/>
            <a:ext cx="334979" cy="158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rot="16200000" flipH="1">
            <a:off x="898993" y="2988358"/>
            <a:ext cx="373414" cy="381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16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sp>
        <p:nvSpPr>
          <p:cNvPr id="248" name="CustomShape 2"/>
          <p:cNvSpPr/>
          <p:nvPr/>
        </p:nvSpPr>
        <p:spPr>
          <a:xfrm>
            <a:off x="228586" y="6400763"/>
            <a:ext cx="2285858" cy="45717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50" name="TextShape 4"/>
          <p:cNvSpPr txBox="1"/>
          <p:nvPr/>
        </p:nvSpPr>
        <p:spPr>
          <a:xfrm>
            <a:off x="4177243" y="3579362"/>
            <a:ext cx="4739237" cy="395453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89">
                <a:solidFill>
                  <a:prstClr val="black"/>
                </a:solidFill>
                <a:latin typeface="Arial"/>
                <a:ea typeface="DejaVu Sans"/>
              </a:rPr>
              <a:t>.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52" name="TextShape 5"/>
          <p:cNvSpPr txBox="1"/>
          <p:nvPr/>
        </p:nvSpPr>
        <p:spPr>
          <a:xfrm>
            <a:off x="228913" y="305359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>
                <a:latin typeface="Arial"/>
                <a:ea typeface="ＭＳ Ｐゴシック"/>
              </a:rPr>
              <a:t>2D Topological insulators – </a:t>
            </a:r>
            <a:r>
              <a:rPr lang="en-US" sz="2177" dirty="0" err="1">
                <a:latin typeface="Arial"/>
                <a:ea typeface="ＭＳ Ｐゴシック"/>
              </a:rPr>
              <a:t>Kane&amp;Mele</a:t>
            </a:r>
            <a:r>
              <a:rPr lang="en-US" sz="2177" dirty="0">
                <a:latin typeface="Arial"/>
                <a:ea typeface="ＭＳ Ｐゴシック"/>
              </a:rPr>
              <a:t> model</a:t>
            </a:r>
            <a:endParaRPr sz="1633" dirty="0">
              <a:latin typeface="Arial"/>
              <a:ea typeface="DejaVu Sans"/>
            </a:endParaRPr>
          </a:p>
        </p:txBody>
      </p:sp>
      <p:sp>
        <p:nvSpPr>
          <p:cNvPr id="255" name="TextShape 8"/>
          <p:cNvSpPr txBox="1"/>
          <p:nvPr/>
        </p:nvSpPr>
        <p:spPr>
          <a:xfrm>
            <a:off x="207360" y="1895011"/>
            <a:ext cx="4561920" cy="441497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540">
                <a:solidFill>
                  <a:prstClr val="black"/>
                </a:solidFill>
                <a:latin typeface="Arial"/>
                <a:ea typeface="DejaVu Sans"/>
              </a:rPr>
              <a:t>Magnetic impurity on the edge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380" y="1101269"/>
            <a:ext cx="2144366" cy="5299494"/>
          </a:xfrm>
          <a:prstGeom prst="rect">
            <a:avLst/>
          </a:prstGeom>
        </p:spPr>
      </p:pic>
      <p:sp>
        <p:nvSpPr>
          <p:cNvPr id="13" name="TextShape 9"/>
          <p:cNvSpPr txBox="1"/>
          <p:nvPr/>
        </p:nvSpPr>
        <p:spPr>
          <a:xfrm>
            <a:off x="473367" y="2336508"/>
            <a:ext cx="6635520" cy="255461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58" dirty="0">
                <a:solidFill>
                  <a:prstClr val="black"/>
                </a:solidFill>
                <a:latin typeface="Arial"/>
                <a:ea typeface="DejaVu Sans"/>
              </a:rPr>
              <a:t> - Local moment 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>
                <a:solidFill>
                  <a:prstClr val="black"/>
                </a:solidFill>
                <a:latin typeface="Arial"/>
                <a:ea typeface="DejaVu Sans"/>
              </a:rPr>
              <a:t> </a:t>
            </a:r>
            <a:r>
              <a:rPr lang="en-US" sz="2358" dirty="0">
                <a:solidFill>
                  <a:prstClr val="black"/>
                </a:solidFill>
                <a:latin typeface="Arial"/>
                <a:ea typeface="DejaVu Sans"/>
              </a:rPr>
              <a:t>- Broken time-reversal symmetry 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358" dirty="0">
                <a:solidFill>
                  <a:prstClr val="black"/>
                </a:solidFill>
                <a:latin typeface="Arial"/>
                <a:ea typeface="DejaVu Sans"/>
              </a:rPr>
              <a:t> - </a:t>
            </a:r>
            <a:r>
              <a:rPr lang="en-US" sz="2358" dirty="0" smtClean="0">
                <a:solidFill>
                  <a:prstClr val="black"/>
                </a:solidFill>
                <a:latin typeface="Arial"/>
                <a:ea typeface="DejaVu Sans"/>
              </a:rPr>
              <a:t>Conductance can </a:t>
            </a:r>
            <a:r>
              <a:rPr lang="en-US" sz="2358" dirty="0">
                <a:solidFill>
                  <a:prstClr val="black"/>
                </a:solidFill>
                <a:latin typeface="Arial"/>
                <a:ea typeface="DejaVu Sans"/>
              </a:rPr>
              <a:t>drop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78593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pic>
        <p:nvPicPr>
          <p:cNvPr id="318" name="Picture 317"/>
          <p:cNvPicPr/>
          <p:nvPr/>
        </p:nvPicPr>
        <p:blipFill>
          <a:blip r:embed="rId3"/>
          <a:stretch>
            <a:fillRect/>
          </a:stretch>
        </p:blipFill>
        <p:spPr>
          <a:xfrm>
            <a:off x="1849260" y="1037160"/>
            <a:ext cx="5615701" cy="5615701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2073600" y="4836583"/>
            <a:ext cx="4976640" cy="12441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320" name="CustomShape 3"/>
          <p:cNvSpPr/>
          <p:nvPr/>
        </p:nvSpPr>
        <p:spPr>
          <a:xfrm>
            <a:off x="2073600" y="1835578"/>
            <a:ext cx="4976640" cy="12441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321" name="Line 4"/>
          <p:cNvSpPr/>
          <p:nvPr/>
        </p:nvSpPr>
        <p:spPr>
          <a:xfrm flipV="1">
            <a:off x="8087040" y="2488680"/>
            <a:ext cx="0" cy="3110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322" name="TextShape 5"/>
          <p:cNvSpPr txBox="1"/>
          <p:nvPr/>
        </p:nvSpPr>
        <p:spPr>
          <a:xfrm rot="16200000">
            <a:off x="6655440" y="3438618"/>
            <a:ext cx="3592063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Transport direction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2106256" y="3941833"/>
            <a:ext cx="207360" cy="207360"/>
          </a:xfrm>
          <a:prstGeom prst="ellipse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</p:sp>
      <p:sp>
        <p:nvSpPr>
          <p:cNvPr id="324" name="Line 7"/>
          <p:cNvSpPr/>
          <p:nvPr/>
        </p:nvSpPr>
        <p:spPr>
          <a:xfrm>
            <a:off x="1436826" y="4049595"/>
            <a:ext cx="62208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325" name="TextShape 8"/>
          <p:cNvSpPr txBox="1"/>
          <p:nvPr/>
        </p:nvSpPr>
        <p:spPr>
          <a:xfrm>
            <a:off x="207360" y="3318120"/>
            <a:ext cx="1658880" cy="778498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Correlated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>
                <a:solidFill>
                  <a:prstClr val="black"/>
                </a:solidFill>
                <a:latin typeface="Arial"/>
                <a:ea typeface="DejaVu Sans"/>
              </a:rPr>
              <a:t>substitutional impurity 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pic>
        <p:nvPicPr>
          <p:cNvPr id="326" name="Picture 32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147561"/>
            <a:ext cx="1555037" cy="604446"/>
          </a:xfrm>
          <a:prstGeom prst="rect">
            <a:avLst/>
          </a:prstGeom>
          <a:ln>
            <a:noFill/>
          </a:ln>
        </p:spPr>
      </p:pic>
      <p:sp>
        <p:nvSpPr>
          <p:cNvPr id="327" name="TextShape 9"/>
          <p:cNvSpPr txBox="1"/>
          <p:nvPr/>
        </p:nvSpPr>
        <p:spPr>
          <a:xfrm>
            <a:off x="208340" y="22176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err="1">
                <a:latin typeface="Arial"/>
                <a:ea typeface="ＭＳ Ｐゴシック"/>
              </a:rPr>
              <a:t>Kane&amp;Mele</a:t>
            </a:r>
            <a:r>
              <a:rPr lang="en-US" sz="2177" dirty="0">
                <a:latin typeface="Arial"/>
                <a:ea typeface="ＭＳ Ｐゴシック"/>
              </a:rPr>
              <a:t> model: correlated impurity</a:t>
            </a:r>
            <a:endParaRPr sz="1633" dirty="0"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6991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29566" y="306012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>
                <a:solidFill>
                  <a:srgbClr val="FFFFFF"/>
                </a:solidFill>
                <a:latin typeface="Arial"/>
                <a:ea typeface="ＭＳ Ｐゴシック"/>
              </a:rPr>
              <a:t>The algorithm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pic>
        <p:nvPicPr>
          <p:cNvPr id="330" name="Picture 329"/>
          <p:cNvPicPr/>
          <p:nvPr/>
        </p:nvPicPr>
        <p:blipFill rotWithShape="1">
          <a:blip r:embed="rId3"/>
          <a:srcRect l="50701"/>
          <a:stretch/>
        </p:blipFill>
        <p:spPr>
          <a:xfrm>
            <a:off x="2311878" y="1328772"/>
            <a:ext cx="4169833" cy="3534187"/>
          </a:xfrm>
          <a:prstGeom prst="rect">
            <a:avLst/>
          </a:prstGeom>
          <a:ln>
            <a:noFill/>
          </a:ln>
        </p:spPr>
      </p:pic>
      <p:sp>
        <p:nvSpPr>
          <p:cNvPr id="331" name="TextShape 3"/>
          <p:cNvSpPr txBox="1"/>
          <p:nvPr/>
        </p:nvSpPr>
        <p:spPr>
          <a:xfrm>
            <a:off x="208993" y="22241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err="1">
                <a:latin typeface="Arial"/>
                <a:ea typeface="ＭＳ Ｐゴシック"/>
              </a:rPr>
              <a:t>Kane&amp;Mele</a:t>
            </a:r>
            <a:r>
              <a:rPr lang="en-US" sz="2177" dirty="0">
                <a:latin typeface="Arial"/>
                <a:ea typeface="ＭＳ Ｐゴシック"/>
              </a:rPr>
              <a:t> model: correlated impurity</a:t>
            </a:r>
            <a:endParaRPr sz="1633" dirty="0"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289385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sp>
        <p:nvSpPr>
          <p:cNvPr id="315" name="TextShape 2"/>
          <p:cNvSpPr txBox="1"/>
          <p:nvPr/>
        </p:nvSpPr>
        <p:spPr>
          <a:xfrm>
            <a:off x="208013" y="221436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latin typeface="Arial"/>
                <a:ea typeface="ＭＳ Ｐゴシック"/>
              </a:rPr>
              <a:t>No magnetic impurity</a:t>
            </a:r>
            <a:endParaRPr sz="1633" dirty="0">
              <a:latin typeface="Arial"/>
              <a:ea typeface="DejaVu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58880" y="2021712"/>
            <a:ext cx="5358705" cy="3784728"/>
            <a:chOff x="1658880" y="2021712"/>
            <a:chExt cx="5358705" cy="3784728"/>
          </a:xfrm>
        </p:grpSpPr>
        <p:pic>
          <p:nvPicPr>
            <p:cNvPr id="316" name="Picture 3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658880" y="2021712"/>
              <a:ext cx="5358705" cy="3784728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5536276" y="2227811"/>
              <a:ext cx="1147157" cy="498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643199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pic>
        <p:nvPicPr>
          <p:cNvPr id="436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75340" y="244980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 flipV="1">
            <a:off x="1386540" y="28148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pic>
        <p:nvPicPr>
          <p:cNvPr id="438" name="FeMgOFe_atoms"/>
          <p:cNvPicPr/>
          <p:nvPr/>
        </p:nvPicPr>
        <p:blipFill>
          <a:blip r:embed="rId3"/>
          <a:stretch>
            <a:fillRect/>
          </a:stretch>
        </p:blipFill>
        <p:spPr>
          <a:xfrm>
            <a:off x="875340" y="3581640"/>
            <a:ext cx="2979360" cy="1223640"/>
          </a:xfrm>
          <a:prstGeom prst="rect">
            <a:avLst/>
          </a:prstGeom>
          <a:ln>
            <a:noFill/>
          </a:ln>
        </p:spPr>
      </p:pic>
      <p:sp>
        <p:nvSpPr>
          <p:cNvPr id="439" name="CustomShape 4"/>
          <p:cNvSpPr/>
          <p:nvPr/>
        </p:nvSpPr>
        <p:spPr>
          <a:xfrm>
            <a:off x="3102660" y="361836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 flipV="1">
            <a:off x="3102660" y="248652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 flipV="1">
            <a:off x="1422900" y="3947040"/>
            <a:ext cx="255240" cy="7300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360">
            <a:solidFill>
              <a:srgbClr val="000000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1824660" y="3235680"/>
            <a:ext cx="127620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3" name="CustomShape 8"/>
          <p:cNvSpPr/>
          <p:nvPr/>
        </p:nvSpPr>
        <p:spPr>
          <a:xfrm>
            <a:off x="1934100" y="4386600"/>
            <a:ext cx="1533240" cy="345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/>
            <a:r>
              <a:rPr lang="en-GB" sz="1600" b="1" u="sng">
                <a:solidFill>
                  <a:srgbClr val="515151"/>
                </a:solidFill>
                <a:latin typeface="Arial"/>
                <a:ea typeface="ヒラギノ角ゴ Pro W3"/>
              </a:rPr>
              <a:t>Anti-Parallel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4" name="CustomShape 9"/>
          <p:cNvSpPr/>
          <p:nvPr/>
        </p:nvSpPr>
        <p:spPr>
          <a:xfrm>
            <a:off x="5508000" y="3429000"/>
            <a:ext cx="134892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 dirty="0">
                <a:solidFill>
                  <a:srgbClr val="555555"/>
                </a:solidFill>
                <a:latin typeface="Arial"/>
                <a:ea typeface="ＭＳ Ｐゴシック"/>
              </a:rPr>
              <a:t>MR </a:t>
            </a:r>
            <a:r>
              <a:rPr lang="en-GB" sz="3200" dirty="0">
                <a:solidFill>
                  <a:srgbClr val="555555"/>
                </a:solidFill>
                <a:latin typeface="Arial"/>
                <a:ea typeface="ＭＳ Ｐゴシック"/>
              </a:rPr>
              <a:t>=</a:t>
            </a:r>
            <a:endParaRPr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5" name="Line 10"/>
          <p:cNvSpPr/>
          <p:nvPr/>
        </p:nvSpPr>
        <p:spPr>
          <a:xfrm>
            <a:off x="6632280" y="3736800"/>
            <a:ext cx="144756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46" name="CustomShape 11"/>
          <p:cNvSpPr/>
          <p:nvPr/>
        </p:nvSpPr>
        <p:spPr>
          <a:xfrm>
            <a:off x="6708240" y="310176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7" name="CustomShape 12"/>
          <p:cNvSpPr/>
          <p:nvPr/>
        </p:nvSpPr>
        <p:spPr>
          <a:xfrm>
            <a:off x="6859440" y="3325680"/>
            <a:ext cx="3495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8" name="CustomShape 13"/>
          <p:cNvSpPr/>
          <p:nvPr/>
        </p:nvSpPr>
        <p:spPr>
          <a:xfrm>
            <a:off x="7395480" y="312408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49" name="CustomShape 14"/>
          <p:cNvSpPr/>
          <p:nvPr/>
        </p:nvSpPr>
        <p:spPr>
          <a:xfrm>
            <a:off x="7546320" y="334800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0" name="CustomShape 15"/>
          <p:cNvSpPr/>
          <p:nvPr/>
        </p:nvSpPr>
        <p:spPr>
          <a:xfrm>
            <a:off x="7089120" y="3646440"/>
            <a:ext cx="293040" cy="54936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3200" i="1">
                <a:solidFill>
                  <a:srgbClr val="555555"/>
                </a:solidFill>
                <a:latin typeface="Arial"/>
                <a:ea typeface="ＭＳ Ｐゴシック"/>
              </a:rPr>
              <a:t>I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1" name="CustomShape 16"/>
          <p:cNvSpPr/>
          <p:nvPr/>
        </p:nvSpPr>
        <p:spPr>
          <a:xfrm>
            <a:off x="7239960" y="3870360"/>
            <a:ext cx="518760" cy="376920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/>
          <a:lstStyle/>
          <a:p>
            <a:r>
              <a:rPr lang="en-GB" sz="2000">
                <a:solidFill>
                  <a:srgbClr val="555555"/>
                </a:solidFill>
                <a:latin typeface="Arial"/>
                <a:ea typeface="ＭＳ Ｐゴシック"/>
              </a:rPr>
              <a:t>AP</a:t>
            </a:r>
            <a:endParaRPr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452" name="Line 17"/>
          <p:cNvSpPr/>
          <p:nvPr/>
        </p:nvSpPr>
        <p:spPr>
          <a:xfrm>
            <a:off x="7165440" y="3431880"/>
            <a:ext cx="228600" cy="0"/>
          </a:xfrm>
          <a:prstGeom prst="line">
            <a:avLst/>
          </a:prstGeom>
          <a:ln w="38160">
            <a:solidFill>
              <a:srgbClr val="555555"/>
            </a:solidFill>
            <a:miter/>
          </a:ln>
        </p:spPr>
      </p:sp>
      <p:sp>
        <p:nvSpPr>
          <p:cNvPr id="453" name="CustomShape 18"/>
          <p:cNvSpPr/>
          <p:nvPr/>
        </p:nvSpPr>
        <p:spPr>
          <a:xfrm>
            <a:off x="5460480" y="3127320"/>
            <a:ext cx="2771640" cy="1142640"/>
          </a:xfrm>
          <a:prstGeom prst="rect">
            <a:avLst/>
          </a:prstGeom>
          <a:noFill/>
          <a:ln w="38160">
            <a:solidFill>
              <a:srgbClr val="FF0000"/>
            </a:solidFill>
            <a:miter/>
          </a:ln>
        </p:spPr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270106" y="274465"/>
            <a:ext cx="6842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kern="0" dirty="0" err="1" smtClean="0">
                <a:solidFill>
                  <a:srgbClr val="FFFFFF"/>
                </a:solidFill>
              </a:rPr>
              <a:t>Magnetoresistance</a:t>
            </a:r>
            <a:endParaRPr lang="en-US" b="1" kern="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7213834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304800"/>
            <a:ext cx="6842125" cy="609600"/>
          </a:xfrm>
        </p:spPr>
        <p:txBody>
          <a:bodyPr lIns="35717" tIns="35717" rIns="35717" bIns="35717" anchor="ctr"/>
          <a:lstStyle/>
          <a:p>
            <a:r>
              <a:rPr lang="en-IE" dirty="0" smtClean="0"/>
              <a:t>Coherent transmission</a:t>
            </a:r>
            <a:endParaRPr lang="en-US" b="1" dirty="0" smtClean="0">
              <a:ea typeface="ヒラギノ角ゴ Pro W6"/>
              <a:cs typeface="ヒラギノ角ゴ Pro W6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3365605" y="1251783"/>
            <a:ext cx="2695680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Local moment regime 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21088"/>
            <a:ext cx="2965085" cy="2093193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3020904" y="4221088"/>
            <a:ext cx="2965085" cy="2099724"/>
          </a:xfrm>
          <a:prstGeom prst="rect">
            <a:avLst/>
          </a:prstGeom>
          <a:ln>
            <a:noFill/>
          </a:ln>
        </p:spPr>
      </p:pic>
      <p:sp>
        <p:nvSpPr>
          <p:cNvPr id="11" name="TextShape 6"/>
          <p:cNvSpPr txBox="1"/>
          <p:nvPr/>
        </p:nvSpPr>
        <p:spPr>
          <a:xfrm>
            <a:off x="3250952" y="1741634"/>
            <a:ext cx="1036800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T=0.2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6069490" y="4221088"/>
            <a:ext cx="2965085" cy="2099724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6265008" y="1750790"/>
            <a:ext cx="1036800" cy="52150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T=0.01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sp>
        <p:nvSpPr>
          <p:cNvPr id="14" name="TextShape 8"/>
          <p:cNvSpPr txBox="1"/>
          <p:nvPr/>
        </p:nvSpPr>
        <p:spPr>
          <a:xfrm>
            <a:off x="445742" y="1697399"/>
            <a:ext cx="1036800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T=0.5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08562" y="2081629"/>
            <a:ext cx="2098418" cy="2089274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8"/>
          <a:stretch>
            <a:fillRect/>
          </a:stretch>
        </p:blipFill>
        <p:spPr>
          <a:xfrm>
            <a:off x="3386785" y="2081629"/>
            <a:ext cx="2098418" cy="2089274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6314642" y="2081629"/>
            <a:ext cx="2098418" cy="2089274"/>
          </a:xfrm>
          <a:prstGeom prst="rect">
            <a:avLst/>
          </a:prstGeom>
          <a:ln>
            <a:noFill/>
          </a:ln>
        </p:spPr>
      </p:pic>
      <p:sp>
        <p:nvSpPr>
          <p:cNvPr id="18" name="Oval 17"/>
          <p:cNvSpPr/>
          <p:nvPr/>
        </p:nvSpPr>
        <p:spPr bwMode="auto">
          <a:xfrm>
            <a:off x="7117189" y="2656842"/>
            <a:ext cx="615461" cy="562708"/>
          </a:xfrm>
          <a:prstGeom prst="ellipse">
            <a:avLst/>
          </a:prstGeom>
          <a:noFill/>
          <a:ln w="698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GB">
              <a:solidFill>
                <a:srgbClr val="000000"/>
              </a:solidFill>
              <a:latin typeface="Arial" pitchFamily="-109" charset="0"/>
              <a:ea typeface="ＭＳ Ｐゴシック"/>
            </a:endParaRPr>
          </a:p>
        </p:txBody>
      </p:sp>
      <p:sp>
        <p:nvSpPr>
          <p:cNvPr id="20" name="TextShape 3"/>
          <p:cNvSpPr txBox="1"/>
          <p:nvPr/>
        </p:nvSpPr>
        <p:spPr>
          <a:xfrm>
            <a:off x="208993" y="222415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  <a:cs typeface="Arial" charset="0"/>
              </a:rPr>
              <a:t>Coherent transmission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179388" y="179388"/>
            <a:ext cx="8137028" cy="873125"/>
          </a:xfrm>
          <a:prstGeom prst="rect">
            <a:avLst/>
          </a:prstGeom>
          <a:gradFill rotWithShape="1">
            <a:gsLst>
              <a:gs pos="7000">
                <a:schemeClr val="accent3">
                  <a:lumMod val="75000"/>
                </a:schemeClr>
              </a:gs>
              <a:gs pos="73000">
                <a:srgbClr val="ECE29A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n-GB">
              <a:solidFill>
                <a:srgbClr val="000000"/>
              </a:solidFill>
              <a:ea typeface="ＭＳ Ｐゴシック"/>
              <a:cs typeface="Arial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228600" y="304800"/>
            <a:ext cx="7367736" cy="596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itchFamily="-109" charset="0"/>
                <a:ea typeface="MS PGothic" pitchFamily="34" charset="-128"/>
                <a:cs typeface="ＭＳ Ｐゴシック" pitchFamily="-109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>
                <a:solidFill>
                  <a:srgbClr val="404040"/>
                </a:solidFill>
                <a:latin typeface="Arial" pitchFamily="-109" charset="0"/>
                <a:ea typeface="ＭＳ Ｐゴシック" pitchFamily="-109" charset="-128"/>
                <a:cs typeface="ＭＳ Ｐゴシック" pitchFamily="-109" charset="-128"/>
              </a:defRPr>
            </a:lvl9pPr>
          </a:lstStyle>
          <a:p>
            <a:r>
              <a:rPr lang="en-IE" sz="2800" kern="0" dirty="0" smtClean="0">
                <a:solidFill>
                  <a:srgbClr val="FFFFFF"/>
                </a:solidFill>
              </a:rPr>
              <a:t>Coherent transmission</a:t>
            </a:r>
            <a:endParaRPr lang="en-US" sz="2800" b="1" kern="0" baseline="-25000" dirty="0" smtClean="0">
              <a:solidFill>
                <a:srgbClr val="FFFFFF"/>
              </a:solidFill>
              <a:ea typeface="ヒラギノ角ゴ Pro W6"/>
              <a:cs typeface="ヒラギノ角ゴ Pro W6"/>
            </a:endParaRPr>
          </a:p>
        </p:txBody>
      </p:sp>
      <p:sp>
        <p:nvSpPr>
          <p:cNvPr id="19" name="TextShape 4"/>
          <p:cNvSpPr txBox="1"/>
          <p:nvPr/>
        </p:nvSpPr>
        <p:spPr>
          <a:xfrm>
            <a:off x="6596500" y="1233717"/>
            <a:ext cx="1509846" cy="326547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Kondo regime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sp>
        <p:nvSpPr>
          <p:cNvPr id="21" name="TextShape 4"/>
          <p:cNvSpPr txBox="1"/>
          <p:nvPr/>
        </p:nvSpPr>
        <p:spPr>
          <a:xfrm>
            <a:off x="269405" y="1253145"/>
            <a:ext cx="2695680" cy="314142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33" dirty="0" smtClean="0">
                <a:solidFill>
                  <a:prstClr val="black"/>
                </a:solidFill>
                <a:latin typeface="Arial"/>
                <a:ea typeface="DejaVu Sans"/>
                <a:cs typeface="Arial" charset="0"/>
              </a:rPr>
              <a:t>High temperature regime </a:t>
            </a:r>
            <a:endParaRPr sz="1633" dirty="0">
              <a:solidFill>
                <a:prstClr val="black"/>
              </a:solidFill>
              <a:latin typeface="Arial"/>
              <a:ea typeface="DejaVu Sans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380312" y="5710608"/>
            <a:ext cx="615461" cy="562708"/>
          </a:xfrm>
          <a:prstGeom prst="ellipse">
            <a:avLst/>
          </a:prstGeom>
          <a:noFill/>
          <a:ln w="698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GB">
              <a:solidFill>
                <a:srgbClr val="000000"/>
              </a:solidFill>
              <a:latin typeface="Arial" pitchFamily="-109" charset="0"/>
              <a:ea typeface="ＭＳ Ｐゴシック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4431" y="3040980"/>
            <a:ext cx="6184706" cy="1555066"/>
            <a:chOff x="1039170" y="5200906"/>
            <a:chExt cx="6184706" cy="1555066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39170" y="5200906"/>
              <a:ext cx="6142348" cy="1555066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GB">
                <a:solidFill>
                  <a:srgbClr val="000000"/>
                </a:solidFill>
                <a:latin typeface="Arial" pitchFamily="-109" charset="0"/>
                <a:ea typeface="ＭＳ Ｐゴシック"/>
              </a:endParaRPr>
            </a:p>
          </p:txBody>
        </p:sp>
        <p:graphicFrame>
          <p:nvGraphicFramePr>
            <p:cNvPr id="33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067165" y="5200906"/>
            <a:ext cx="2701925" cy="606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03" name="Equation" r:id="rId10" imgW="965160" imgH="253800" progId="Equation.DSMT4">
                    <p:embed/>
                  </p:oleObj>
                </mc:Choice>
                <mc:Fallback>
                  <p:oleObj name="Equation" r:id="rId10" imgW="965160" imgH="25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7165" y="5200906"/>
                          <a:ext cx="2701925" cy="606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Box 33"/>
            <p:cNvSpPr txBox="1"/>
            <p:nvPr/>
          </p:nvSpPr>
          <p:spPr>
            <a:xfrm>
              <a:off x="1520852" y="5274268"/>
              <a:ext cx="2561920" cy="3939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r>
                <a:rPr lang="en-GB" sz="2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Arial" charset="0"/>
                </a:rPr>
                <a:t>In the Kondo regime:</a:t>
              </a:r>
              <a:endParaRPr lang="en-GB" sz="2000" dirty="0">
                <a:solidFill>
                  <a:srgbClr val="000000"/>
                </a:solidFill>
                <a:latin typeface="Arial"/>
                <a:ea typeface="ＭＳ Ｐゴシック"/>
                <a:cs typeface="Arial" charset="0"/>
              </a:endParaRPr>
            </a:p>
          </p:txBody>
        </p:sp>
        <p:sp>
          <p:nvSpPr>
            <p:cNvPr id="35" name="Right Arrow 34"/>
            <p:cNvSpPr/>
            <p:nvPr/>
          </p:nvSpPr>
          <p:spPr bwMode="auto">
            <a:xfrm rot="5400000">
              <a:off x="3615440" y="5766416"/>
              <a:ext cx="472959" cy="276572"/>
            </a:xfrm>
            <a:prstGeom prst="rightArrow">
              <a:avLst>
                <a:gd name="adj1" fmla="val 50000"/>
                <a:gd name="adj2" fmla="val 4622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GB" smtClean="0">
                <a:solidFill>
                  <a:srgbClr val="FFFFFF"/>
                </a:solidFill>
                <a:ea typeface="ＭＳ Ｐゴシック"/>
                <a:cs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39170" y="6268178"/>
              <a:ext cx="6184706" cy="3939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49263">
                <a:lnSpc>
                  <a:spcPct val="98000"/>
                </a:lnSpc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r>
                <a:rPr lang="en-GB" sz="2000" dirty="0" smtClean="0">
                  <a:solidFill>
                    <a:srgbClr val="000000"/>
                  </a:solidFill>
                  <a:latin typeface="Arial"/>
                  <a:ea typeface="ＭＳ Ｐゴシック"/>
                  <a:cs typeface="Arial" charset="0"/>
                </a:rPr>
                <a:t>No impurity induced scattering within linear response</a:t>
              </a:r>
              <a:endParaRPr lang="en-GB" sz="2000" dirty="0">
                <a:solidFill>
                  <a:srgbClr val="000000"/>
                </a:solidFill>
                <a:latin typeface="Arial"/>
                <a:ea typeface="ＭＳ Ｐゴシック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088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8" grpId="0" animBg="1"/>
      <p:bldP spid="19" grpId="0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78951" y="181270"/>
            <a:ext cx="7747753" cy="732781"/>
          </a:xfrm>
          <a:prstGeom prst="rect">
            <a:avLst/>
          </a:prstGeom>
          <a:gradFill>
            <a:gsLst>
              <a:gs pos="0">
                <a:srgbClr val="8886C0"/>
              </a:gs>
              <a:gs pos="100000">
                <a:srgbClr val="FFFFFF"/>
              </a:gs>
            </a:gsLst>
            <a:lin ang="0"/>
          </a:gradFill>
          <a:ln w="9360">
            <a:noFill/>
          </a:ln>
        </p:spPr>
      </p:sp>
      <p:sp>
        <p:nvSpPr>
          <p:cNvPr id="268" name="TextShape 2"/>
          <p:cNvSpPr txBox="1"/>
          <p:nvPr/>
        </p:nvSpPr>
        <p:spPr>
          <a:xfrm>
            <a:off x="228913" y="305359"/>
            <a:ext cx="7390833" cy="609018"/>
          </a:xfrm>
          <a:prstGeom prst="rect">
            <a:avLst/>
          </a:prstGeom>
        </p:spPr>
        <p:txBody>
          <a:bodyPr lIns="81638" tIns="40819" rIns="81638" bIns="40819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177" dirty="0" smtClean="0">
                <a:solidFill>
                  <a:srgbClr val="FFFFFF"/>
                </a:solidFill>
                <a:latin typeface="Arial"/>
                <a:ea typeface="ＭＳ Ｐゴシック"/>
              </a:rPr>
              <a:t>Kondo screening</a:t>
            </a:r>
            <a:endParaRPr sz="1633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71" name="TextShape 5"/>
          <p:cNvSpPr txBox="1"/>
          <p:nvPr/>
        </p:nvSpPr>
        <p:spPr>
          <a:xfrm>
            <a:off x="1222607" y="5519676"/>
            <a:ext cx="5806080" cy="26320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J. Maciejko </a:t>
            </a:r>
            <a:r>
              <a:rPr lang="en-US" sz="1270" i="1">
                <a:solidFill>
                  <a:prstClr val="black"/>
                </a:solidFill>
                <a:latin typeface="Arial"/>
                <a:ea typeface="DejaVu Sans"/>
              </a:rPr>
              <a:t>et al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. Phys. Rev. Lett. </a:t>
            </a:r>
            <a:r>
              <a:rPr lang="en-US" sz="1270" b="1">
                <a:solidFill>
                  <a:prstClr val="black"/>
                </a:solidFill>
                <a:latin typeface="Arial"/>
                <a:ea typeface="DejaVu Sans"/>
              </a:rPr>
              <a:t>102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256803 (2009)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72" name="TextShape 6"/>
          <p:cNvSpPr txBox="1"/>
          <p:nvPr/>
        </p:nvSpPr>
        <p:spPr>
          <a:xfrm>
            <a:off x="1244160" y="5785698"/>
            <a:ext cx="3732480" cy="26320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F. Goth </a:t>
            </a:r>
            <a:r>
              <a:rPr lang="en-US" sz="1270" i="1">
                <a:solidFill>
                  <a:prstClr val="black"/>
                </a:solidFill>
                <a:latin typeface="Arial"/>
                <a:ea typeface="DejaVu Sans"/>
              </a:rPr>
              <a:t>et al.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Phys. Rev. B </a:t>
            </a:r>
            <a:r>
              <a:rPr lang="en-US" sz="1270" b="1">
                <a:solidFill>
                  <a:prstClr val="black"/>
                </a:solidFill>
                <a:latin typeface="Arial"/>
                <a:ea typeface="DejaVu Sans"/>
              </a:rPr>
              <a:t>88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075110 (2013)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73" name="TextShape 7"/>
          <p:cNvSpPr txBox="1"/>
          <p:nvPr/>
        </p:nvSpPr>
        <p:spPr>
          <a:xfrm>
            <a:off x="1244160" y="6096007"/>
            <a:ext cx="5806080" cy="263200"/>
          </a:xfrm>
          <a:prstGeom prst="rect">
            <a:avLst/>
          </a:prstGeom>
        </p:spPr>
        <p:txBody>
          <a:bodyPr wrap="none" lIns="81638" tIns="40819" rIns="81638" bIns="40819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F.M. Hu</a:t>
            </a:r>
            <a:r>
              <a:rPr lang="en-US" sz="1270" i="1">
                <a:solidFill>
                  <a:prstClr val="black"/>
                </a:solidFill>
                <a:latin typeface="Arial"/>
                <a:ea typeface="DejaVu Sans"/>
              </a:rPr>
              <a:t> et al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., Phys. Rev. B </a:t>
            </a:r>
            <a:r>
              <a:rPr lang="en-US" sz="1270" b="1">
                <a:solidFill>
                  <a:prstClr val="black"/>
                </a:solidFill>
                <a:latin typeface="Arial"/>
                <a:ea typeface="DejaVu Sans"/>
              </a:rPr>
              <a:t>88</a:t>
            </a:r>
            <a:r>
              <a:rPr lang="en-US" sz="1270">
                <a:solidFill>
                  <a:prstClr val="black"/>
                </a:solidFill>
                <a:latin typeface="Arial"/>
                <a:ea typeface="DejaVu Sans"/>
              </a:rPr>
              <a:t>, 045106 (2013)</a:t>
            </a:r>
            <a:endParaRPr sz="1633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622080" y="2432840"/>
            <a:ext cx="829440" cy="207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" name="Group 2"/>
          <p:cNvGrpSpPr/>
          <p:nvPr/>
        </p:nvGrpSpPr>
        <p:grpSpPr>
          <a:xfrm>
            <a:off x="1804497" y="1778925"/>
            <a:ext cx="3349393" cy="3584186"/>
            <a:chOff x="1804497" y="1778925"/>
            <a:chExt cx="3349393" cy="3584186"/>
          </a:xfrm>
        </p:grpSpPr>
        <p:pic>
          <p:nvPicPr>
            <p:cNvPr id="275" name="Picture 27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04497" y="1778925"/>
              <a:ext cx="3349393" cy="3584186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1978429" y="1778925"/>
              <a:ext cx="73152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337639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179388" y="180975"/>
            <a:ext cx="7748587" cy="733425"/>
          </a:xfrm>
          <a:prstGeom prst="rect">
            <a:avLst/>
          </a:prstGeom>
          <a:gradFill rotWithShape="1">
            <a:gsLst>
              <a:gs pos="0">
                <a:schemeClr val="accent6">
                  <a:lumMod val="50000"/>
                </a:schemeClr>
              </a:gs>
              <a:gs pos="80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GB">
              <a:solidFill>
                <a:srgbClr val="000000"/>
              </a:solidFill>
            </a:endParaRPr>
          </a:p>
        </p:txBody>
      </p:sp>
      <p:pic>
        <p:nvPicPr>
          <p:cNvPr id="28" name="Picture 27"/>
          <p:cNvPicPr/>
          <p:nvPr/>
        </p:nvPicPr>
        <p:blipFill>
          <a:blip r:embed="rId3"/>
          <a:stretch>
            <a:fillRect/>
          </a:stretch>
        </p:blipFill>
        <p:spPr>
          <a:xfrm>
            <a:off x="477660" y="1196752"/>
            <a:ext cx="7467480" cy="5078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9437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55576" y="1412776"/>
            <a:ext cx="8064896" cy="1828800"/>
          </a:xfrm>
        </p:spPr>
        <p:txBody>
          <a:bodyPr lIns="35717" tIns="35717" rIns="35717" bIns="35717" anchor="ctr">
            <a:normAutofit/>
          </a:bodyPr>
          <a:lstStyle/>
          <a:p>
            <a:r>
              <a:rPr lang="en-IE" sz="5400" dirty="0" smtClean="0"/>
              <a:t>Simple theory of </a:t>
            </a:r>
            <a:r>
              <a:rPr lang="en-IE" sz="5400" dirty="0" err="1" smtClean="0"/>
              <a:t>tunneling</a:t>
            </a:r>
            <a:endParaRPr lang="en-US" sz="5400" b="1" dirty="0" smtClean="0"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89514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3"/>
          <a:stretch>
            <a:fillRect/>
          </a:stretch>
        </p:blipFill>
        <p:spPr>
          <a:xfrm>
            <a:off x="5664240" y="3048120"/>
            <a:ext cx="3251160" cy="963360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4"/>
          <a:stretch>
            <a:fillRect/>
          </a:stretch>
        </p:blipFill>
        <p:spPr>
          <a:xfrm>
            <a:off x="1905120" y="5109480"/>
            <a:ext cx="5587920" cy="1090800"/>
          </a:xfrm>
          <a:prstGeom prst="rect">
            <a:avLst/>
          </a:prstGeom>
          <a:ln w="57240">
            <a:solidFill>
              <a:srgbClr val="99CC00"/>
            </a:solidFill>
            <a:miter/>
          </a:ln>
        </p:spPr>
      </p:pic>
      <p:sp>
        <p:nvSpPr>
          <p:cNvPr id="152" name="CustomShape 13"/>
          <p:cNvSpPr/>
          <p:nvPr/>
        </p:nvSpPr>
        <p:spPr>
          <a:xfrm>
            <a:off x="257459" y="85320"/>
            <a:ext cx="6477120" cy="838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900" b="1" dirty="0">
                <a:solidFill>
                  <a:srgbClr val="0000FF"/>
                </a:solidFill>
                <a:latin typeface="Arial"/>
                <a:ea typeface="Arial"/>
              </a:rPr>
              <a:t>Basic </a:t>
            </a:r>
            <a:r>
              <a:rPr lang="en-GB" sz="3900" b="1" dirty="0" err="1">
                <a:solidFill>
                  <a:srgbClr val="0000FF"/>
                </a:solidFill>
                <a:latin typeface="Arial"/>
                <a:ea typeface="Arial"/>
              </a:rPr>
              <a:t>tunneling</a:t>
            </a:r>
            <a:endParaRPr sz="1800" dirty="0">
              <a:solidFill>
                <a:prstClr val="black"/>
              </a:solidFill>
              <a:latin typeface="Arial"/>
              <a:ea typeface="DejaVu Sans"/>
            </a:endParaRPr>
          </a:p>
        </p:txBody>
      </p:sp>
      <p:sp>
        <p:nvSpPr>
          <p:cNvPr id="153" name="CustomShape 14"/>
          <p:cNvSpPr/>
          <p:nvPr/>
        </p:nvSpPr>
        <p:spPr>
          <a:xfrm>
            <a:off x="8477280" y="3508560"/>
            <a:ext cx="142920" cy="41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9" y="1602969"/>
            <a:ext cx="511158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Sans" pitchFamily="1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GillSans" pitchFamily="1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Flow">
  <a:themeElements>
    <a:clrScheme name="Custom 2">
      <a:dk1>
        <a:sysClr val="windowText" lastClr="000000"/>
      </a:dk1>
      <a:lt1>
        <a:sysClr val="window" lastClr="FFFFFF"/>
      </a:lt1>
      <a:dk2>
        <a:srgbClr val="387025"/>
      </a:dk2>
      <a:lt2>
        <a:srgbClr val="DBF5F9"/>
      </a:lt2>
      <a:accent1>
        <a:srgbClr val="387025"/>
      </a:accent1>
      <a:accent2>
        <a:srgbClr val="FFF98D"/>
      </a:accent2>
      <a:accent3>
        <a:srgbClr val="A4DB92"/>
      </a:accent3>
      <a:accent4>
        <a:srgbClr val="A4DB92"/>
      </a:accent4>
      <a:accent5>
        <a:srgbClr val="7CCA62"/>
      </a:accent5>
      <a:accent6>
        <a:srgbClr val="A5C249"/>
      </a:accent6>
      <a:hlink>
        <a:srgbClr val="387025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Blank Presentation">
  <a:themeElements>
    <a:clrScheme name="Custom 1">
      <a:dk1>
        <a:srgbClr val="000000"/>
      </a:dk1>
      <a:lt1>
        <a:srgbClr val="FFFFFF"/>
      </a:lt1>
      <a:dk2>
        <a:srgbClr val="474948"/>
      </a:dk2>
      <a:lt2>
        <a:srgbClr val="969696"/>
      </a:lt2>
      <a:accent1>
        <a:srgbClr val="229BE8"/>
      </a:accent1>
      <a:accent2>
        <a:srgbClr val="7BBC34"/>
      </a:accent2>
      <a:accent3>
        <a:srgbClr val="E0CF56"/>
      </a:accent3>
      <a:accent4>
        <a:srgbClr val="91CFC8"/>
      </a:accent4>
      <a:accent5>
        <a:srgbClr val="8886C0"/>
      </a:accent5>
      <a:accent6>
        <a:srgbClr val="BDB3A7"/>
      </a:accent6>
      <a:hlink>
        <a:srgbClr val="229BE8"/>
      </a:hlink>
      <a:folHlink>
        <a:srgbClr val="8886C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13720</TotalTime>
  <Words>1627</Words>
  <Application>Microsoft Office PowerPoint</Application>
  <PresentationFormat>On-screen Show (4:3)</PresentationFormat>
  <Paragraphs>343</Paragraphs>
  <Slides>61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89" baseType="lpstr">
      <vt:lpstr>MS PGothic</vt:lpstr>
      <vt:lpstr>MS PGothic</vt:lpstr>
      <vt:lpstr>Arial</vt:lpstr>
      <vt:lpstr>Calibri</vt:lpstr>
      <vt:lpstr>Constantia</vt:lpstr>
      <vt:lpstr>DejaVu Sans</vt:lpstr>
      <vt:lpstr>GillSans</vt:lpstr>
      <vt:lpstr>LMRoman10</vt:lpstr>
      <vt:lpstr>StarSymbol</vt:lpstr>
      <vt:lpstr>Symbol</vt:lpstr>
      <vt:lpstr>Times New Roman</vt:lpstr>
      <vt:lpstr>Times-Roman</vt:lpstr>
      <vt:lpstr>Wingdings 2</vt:lpstr>
      <vt:lpstr>ヒラギノ角ゴ Pro W3</vt:lpstr>
      <vt:lpstr>ヒラギノ角ゴ Pro W6</vt:lpstr>
      <vt:lpstr>Blank Presentation</vt:lpstr>
      <vt:lpstr>Office Theme</vt:lpstr>
      <vt:lpstr>3_Blank Presentation</vt:lpstr>
      <vt:lpstr>1_Office Theme</vt:lpstr>
      <vt:lpstr>3_Flow</vt:lpstr>
      <vt:lpstr>4_Blank Presentation</vt:lpstr>
      <vt:lpstr>2_Flow</vt:lpstr>
      <vt:lpstr>5_Blank Presentation</vt:lpstr>
      <vt:lpstr>7_Blank Presentation</vt:lpstr>
      <vt:lpstr>1_Flow</vt:lpstr>
      <vt:lpstr>2_Office Theme</vt:lpstr>
      <vt:lpstr>1_Blank Presentation</vt:lpstr>
      <vt:lpstr>Equation</vt:lpstr>
      <vt:lpstr>PowerPoint Presentation</vt:lpstr>
      <vt:lpstr>Outline</vt:lpstr>
      <vt:lpstr>Why magnetic tunnel junctions?</vt:lpstr>
      <vt:lpstr>Why is it useful ?</vt:lpstr>
      <vt:lpstr>PowerPoint Presentation</vt:lpstr>
      <vt:lpstr>PowerPoint Presentation</vt:lpstr>
      <vt:lpstr>PowerPoint Presentation</vt:lpstr>
      <vt:lpstr>Simple theory of tunneling</vt:lpstr>
      <vt:lpstr>PowerPoint Presentation</vt:lpstr>
      <vt:lpstr>PowerPoint Presentation</vt:lpstr>
      <vt:lpstr>kx-ky dependent transmission</vt:lpstr>
      <vt:lpstr>Spinpolarized electrodes: 2 spin-fluids model</vt:lpstr>
      <vt:lpstr>Fe/MgO/Fe tunnel junctions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Large TMR?</vt:lpstr>
      <vt:lpstr>Why the large TMR? Fe/MgO is a “half metal”</vt:lpstr>
      <vt:lpstr>Why the large TMR?</vt:lpstr>
      <vt:lpstr>PowerPoint Presentation</vt:lpstr>
      <vt:lpstr>Comparison to experiment</vt:lpstr>
      <vt:lpstr>PowerPoint Presentation</vt:lpstr>
      <vt:lpstr>PowerPoint Presentation</vt:lpstr>
      <vt:lpstr>Current versus voltage</vt:lpstr>
      <vt:lpstr>Why does TMR decay with bias?</vt:lpstr>
      <vt:lpstr>PowerPoint Presentation</vt:lpstr>
      <vt:lpstr>TMR versus bias</vt:lpstr>
      <vt:lpstr>Spin Transfer Torque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Correlated linear response transport in nanostructures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Coherent transmission</vt:lpstr>
      <vt:lpstr>PowerPoint Presentation</vt:lpstr>
    </vt:vector>
  </TitlesOfParts>
  <Company>DETAIL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ivan</cp:lastModifiedBy>
  <cp:revision>1534</cp:revision>
  <dcterms:created xsi:type="dcterms:W3CDTF">2013-09-20T16:22:30Z</dcterms:created>
  <dcterms:modified xsi:type="dcterms:W3CDTF">2014-10-24T11:10:33Z</dcterms:modified>
</cp:coreProperties>
</file>